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9" r:id="rId3"/>
    <p:sldId id="408" r:id="rId4"/>
    <p:sldId id="404" r:id="rId5"/>
    <p:sldId id="263" r:id="rId6"/>
    <p:sldId id="265" r:id="rId7"/>
    <p:sldId id="383" r:id="rId8"/>
    <p:sldId id="390" r:id="rId9"/>
    <p:sldId id="403" r:id="rId10"/>
    <p:sldId id="386" r:id="rId11"/>
    <p:sldId id="267" r:id="rId12"/>
    <p:sldId id="271" r:id="rId13"/>
    <p:sldId id="282" r:id="rId14"/>
    <p:sldId id="281" r:id="rId15"/>
    <p:sldId id="275" r:id="rId16"/>
    <p:sldId id="387" r:id="rId17"/>
    <p:sldId id="395" r:id="rId18"/>
    <p:sldId id="277" r:id="rId19"/>
    <p:sldId id="396" r:id="rId20"/>
    <p:sldId id="384" r:id="rId21"/>
    <p:sldId id="397" r:id="rId22"/>
    <p:sldId id="279" r:id="rId23"/>
    <p:sldId id="276" r:id="rId24"/>
    <p:sldId id="392" r:id="rId25"/>
    <p:sldId id="278" r:id="rId26"/>
    <p:sldId id="405" r:id="rId27"/>
    <p:sldId id="388" r:id="rId28"/>
    <p:sldId id="394" r:id="rId29"/>
    <p:sldId id="407" r:id="rId3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E4E"/>
    <a:srgbClr val="FF907D"/>
    <a:srgbClr val="FF3615"/>
    <a:srgbClr val="B482DA"/>
    <a:srgbClr val="00B0F0"/>
    <a:srgbClr val="AB86C7"/>
    <a:srgbClr val="92D050"/>
    <a:srgbClr val="BCE294"/>
    <a:srgbClr val="8F5DB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9BF6-76DD-4C71-BEE9-DA82E68B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A7FC9-B19C-42CB-823F-CF9BC9C82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97248-26D1-434D-80F9-6F333062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D3A06-C818-4A5E-9552-83BBF0AB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8C8AE-0029-4FE5-972B-97D2E2F1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6361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DDF4-D9C7-4F06-A836-479E245A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32508-21F3-4AFB-A6B3-133974252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C1AE-85D0-463B-9051-567A3F42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853BE-D727-45DA-94E8-E3711BE5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0F7C3-B68C-46DE-81B4-60E8DED8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2758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86A16-7AA1-405A-8262-CD02C7554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4D619-5EC9-4DFD-B4EA-94B79BBBB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69A7A-7BB1-4C0D-9653-744408BD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DE37-A685-40C8-8E4D-3932E2B6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1B6A0-44E7-4B4C-BEE4-B267B6D1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7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FE2E-4DB3-48CB-901E-81C60328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1E5A-D025-41F0-ACCA-DE4DAE8A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411DD-1BA0-4D87-8086-E2F46B61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01E9-37EA-4BA7-B1FA-0656DA88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ED8F-7B88-4F7C-9D33-5DE41D34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4120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E1CC-73BA-46CC-B9FD-54C7D5F8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48BAB-5FCD-439D-AC20-4F2D7BCA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A2CC-ED8F-4C67-B1BB-EA59B792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88705-D899-4D57-B7F6-53C7EC01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44128-D5EC-41D9-9F03-06011235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4780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F0A6-AAF6-4562-83A6-712672B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770ED-ADCC-49A1-B8D5-3D1D425E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ED7D-B463-4721-AE62-F8DA1D1F7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2370C-9C32-46BC-A40B-732E1B2D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B0D83-917D-45DD-9739-8FFCD694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12042-B482-4147-A058-035D9DF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785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A1F7-8429-4D96-902D-4479F874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90A3-4337-48BB-87C0-9279A7350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164B2-CDEC-43BB-81A3-312611B7F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CB258-0C6C-4318-B038-C7F5C040D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BFAB3-A9E7-4AC6-BB07-5C54DF160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A8660-28DE-47A0-B3B0-36E77F92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E256-FC1C-4642-849F-2CEDF962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C408E-05E6-43EC-AC91-F1848425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7179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40A1-4752-4B46-A0AF-15DB20E3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B2D2A-5526-4777-868E-815739EB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8F87C-C35A-4C4F-837C-84D5E7C4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CDA86-084D-4FAF-8A8A-1614121E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0133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D71F6-1A24-4EFB-A328-BCB582A6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D96C-75AE-4D7A-BC45-0E7511E8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6D430-D9C4-4153-8353-9E16483A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117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7670-BBB6-4073-A9E3-374EA468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B6571-5CC4-4808-AC92-9BB84F65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B93B2-E8E1-4907-97EF-0E994983B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1AC5-7338-4667-BEFC-62A3CD4B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F7521-FEA9-4D9B-99FE-0BC96805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0AB56-EDFA-4BD4-9A81-E9F4BC20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7381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CD82-72BF-45A0-B455-2573A29C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4A778-0F62-4561-8B63-95115FD07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B329-8978-44C7-B075-BB1E9E9D7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43F9A-172E-43CA-B84B-48D0D45B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CA10F-C29F-4EBD-8162-8CC1AE76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B5E47-09A0-4B2C-B50E-BD7FBCBA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4834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DA695-BED1-409F-B0C4-BD9C3656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C1FE-55CA-44B4-878F-F7701BF12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098E-DA64-4318-9C4B-4234FD548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9D93-DD24-43A0-AB54-4CEA7096A6EE}" type="datetimeFigureOut">
              <a:rPr lang="en-DE" smtClean="0"/>
              <a:t>30 Sep 2020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31B37-C95F-4F5A-ADC0-C982155D1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C255-92F6-49B4-9D25-00078F5A3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B5C8-9952-4A21-920F-114DA10EE3EE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52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p4gauntlet/gauntl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4gauntlet/gauntle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comm.org/ccr/papers/2014/July/0000000.000000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swarthmore.edu/~bylvisa1/cs97/f13/Papers/DifferentialTestingForSoftwar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543E-11E5-4ED4-908A-4E62FF0F4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Bugs in P4 Compilers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6CBBA-B2D7-4FD5-9BF4-CC32F7C86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Fabian Ruffy, Tao Wang, and Anirudh </a:t>
            </a:r>
            <a:r>
              <a:rPr lang="en-US" dirty="0" err="1"/>
              <a:t>Sivaraman</a:t>
            </a:r>
            <a:endParaRPr lang="en-US" dirty="0"/>
          </a:p>
          <a:p>
            <a:r>
              <a:rPr lang="en-US" dirty="0">
                <a:hlinkClick r:id="rId2"/>
              </a:rPr>
              <a:t>https://github.com/p4gauntlet/gauntlet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38" y="5075664"/>
            <a:ext cx="4569524" cy="7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Find Semantic Bugs in P4? 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Compiler Verification?</a:t>
            </a:r>
          </a:p>
          <a:p>
            <a:pPr lvl="1"/>
            <a:r>
              <a:rPr lang="en-US" sz="2800" dirty="0"/>
              <a:t>Complete but costly and inflexible</a:t>
            </a:r>
          </a:p>
          <a:p>
            <a:pPr lvl="1"/>
            <a:r>
              <a:rPr lang="en-US" sz="2800" dirty="0"/>
              <a:t>Need to write proofs for every new target architecture</a:t>
            </a:r>
          </a:p>
          <a:p>
            <a:r>
              <a:rPr lang="en-US" dirty="0"/>
              <a:t>Differential testing?</a:t>
            </a:r>
          </a:p>
          <a:p>
            <a:pPr lvl="1"/>
            <a:r>
              <a:rPr lang="en-US" sz="2800" dirty="0"/>
              <a:t>Cannot compare outputs across different target backends</a:t>
            </a:r>
          </a:p>
          <a:p>
            <a:pPr lvl="1"/>
            <a:r>
              <a:rPr lang="en-US" sz="2800" dirty="0"/>
              <a:t>P4 too young to have multiple compilers for a single target</a:t>
            </a:r>
          </a:p>
          <a:p>
            <a:r>
              <a:rPr lang="en-US" dirty="0"/>
              <a:t>Translation validation?</a:t>
            </a:r>
          </a:p>
          <a:p>
            <a:pPr lvl="1"/>
            <a:r>
              <a:rPr lang="en-US" sz="2800" dirty="0"/>
              <a:t>Only requires semantics, no manual proofs or multiple compilers</a:t>
            </a:r>
          </a:p>
          <a:p>
            <a:pPr lvl="1"/>
            <a:r>
              <a:rPr lang="en-US" sz="2800" dirty="0"/>
              <a:t>Difficult to fully implement, </a:t>
            </a:r>
            <a:r>
              <a:rPr lang="en-US" sz="2800" b="1" dirty="0"/>
              <a:t>but</a:t>
            </a:r>
            <a:r>
              <a:rPr lang="en-US" sz="2800" dirty="0"/>
              <a:t> P4’s restrictions make it a good fit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505F4-5C21-4DF0-9E45-CD1C5700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78" y="3173793"/>
            <a:ext cx="517310" cy="510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9F580-1597-4CC2-AD15-29B934839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3" y="4463966"/>
            <a:ext cx="568408" cy="568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11322-A0BD-4B09-9FBA-85378CD90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3" y="1773519"/>
            <a:ext cx="517310" cy="51041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A7BA739-B35E-4DD7-A36E-5BEED3C1113A}"/>
              </a:ext>
            </a:extLst>
          </p:cNvPr>
          <p:cNvGrpSpPr/>
          <p:nvPr/>
        </p:nvGrpSpPr>
        <p:grpSpPr>
          <a:xfrm>
            <a:off x="8410551" y="195362"/>
            <a:ext cx="3468260" cy="2422003"/>
            <a:chOff x="5398903" y="136639"/>
            <a:chExt cx="6574536" cy="43513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05A46B-3DC1-485B-8E21-9F73EED2DCE7}"/>
                </a:ext>
              </a:extLst>
            </p:cNvPr>
            <p:cNvSpPr/>
            <p:nvPr/>
          </p:nvSpPr>
          <p:spPr>
            <a:xfrm>
              <a:off x="5398903" y="136639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of ASCII characters</a:t>
              </a:r>
              <a:endParaRPr lang="en-D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90288-73DE-426E-B324-4FCDA3579C91}"/>
                </a:ext>
              </a:extLst>
            </p:cNvPr>
            <p:cNvSpPr/>
            <p:nvPr/>
          </p:nvSpPr>
          <p:spPr>
            <a:xfrm>
              <a:off x="5398903" y="758258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Sequence of words, white space…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79D9C4-1F2C-4F1C-981D-B808BB9C8C71}"/>
                </a:ext>
              </a:extLst>
            </p:cNvPr>
            <p:cNvSpPr/>
            <p:nvPr/>
          </p:nvSpPr>
          <p:spPr>
            <a:xfrm>
              <a:off x="5398903" y="1379878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Syntactically correct program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6B63ED-F219-421F-AFE2-5349C1C7D5D8}"/>
                </a:ext>
              </a:extLst>
            </p:cNvPr>
            <p:cNvSpPr/>
            <p:nvPr/>
          </p:nvSpPr>
          <p:spPr>
            <a:xfrm>
              <a:off x="5398903" y="2001497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Type-correct program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144060-4BE6-4FBF-A9E0-A9E073613546}"/>
                </a:ext>
              </a:extLst>
            </p:cNvPr>
            <p:cNvSpPr/>
            <p:nvPr/>
          </p:nvSpPr>
          <p:spPr>
            <a:xfrm>
              <a:off x="5398903" y="2623116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Statically conforming program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B62B2E-EEF5-4545-B8F8-801E559A43DA}"/>
                </a:ext>
              </a:extLst>
            </p:cNvPr>
            <p:cNvSpPr/>
            <p:nvPr/>
          </p:nvSpPr>
          <p:spPr>
            <a:xfrm>
              <a:off x="5398903" y="3244735"/>
              <a:ext cx="6574536" cy="621619"/>
            </a:xfrm>
            <a:prstGeom prst="rect">
              <a:avLst/>
            </a:prstGeom>
            <a:solidFill>
              <a:srgbClr val="B482DA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Dynamically conforming program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B93751-BA07-4594-9BD7-7093D295888B}"/>
                </a:ext>
              </a:extLst>
            </p:cNvPr>
            <p:cNvSpPr/>
            <p:nvPr/>
          </p:nvSpPr>
          <p:spPr>
            <a:xfrm>
              <a:off x="5398903" y="3866355"/>
              <a:ext cx="6574536" cy="621619"/>
            </a:xfrm>
            <a:prstGeom prst="rect">
              <a:avLst/>
            </a:prstGeom>
            <a:solidFill>
              <a:srgbClr val="B482DA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Model-conforming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6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Translation Validation for P4?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Traditionally limited because of undecidability </a:t>
            </a:r>
          </a:p>
          <a:p>
            <a:r>
              <a:rPr lang="en-US" b="1" dirty="0"/>
              <a:t>However</a:t>
            </a:r>
            <a:r>
              <a:rPr lang="en-US" dirty="0"/>
              <a:t>, P4’s language properties are a great fit for formal methods</a:t>
            </a:r>
          </a:p>
          <a:p>
            <a:pPr lvl="1"/>
            <a:r>
              <a:rPr lang="en-US" sz="2800" dirty="0"/>
              <a:t>Language core not Turing-complete</a:t>
            </a:r>
          </a:p>
          <a:p>
            <a:pPr lvl="2"/>
            <a:r>
              <a:rPr lang="en-US" sz="2800" dirty="0"/>
              <a:t>Bounded loops, static allocation, no arbitrary code execution…</a:t>
            </a:r>
          </a:p>
          <a:p>
            <a:pPr lvl="1"/>
            <a:r>
              <a:rPr lang="en-US" sz="2800" dirty="0"/>
              <a:t>Pipeline-structure provides well-defined state</a:t>
            </a:r>
          </a:p>
          <a:p>
            <a:pPr lvl="2"/>
            <a:r>
              <a:rPr lang="en-US" sz="2800" dirty="0"/>
              <a:t>All output variables known at the beginning of the function</a:t>
            </a:r>
          </a:p>
          <a:p>
            <a:pPr lvl="2"/>
            <a:r>
              <a:rPr lang="en-US" sz="2800" dirty="0"/>
              <a:t>Possible to track and return fixed program state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5B943B5-C8CC-4C7F-B042-0F4CC793D1FC}"/>
              </a:ext>
            </a:extLst>
          </p:cNvPr>
          <p:cNvSpPr/>
          <p:nvPr/>
        </p:nvSpPr>
        <p:spPr>
          <a:xfrm>
            <a:off x="1751739" y="5508189"/>
            <a:ext cx="792480" cy="64633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17F60-C0F0-4E63-86D3-4B254C98C8EA}"/>
              </a:ext>
            </a:extLst>
          </p:cNvPr>
          <p:cNvSpPr txBox="1"/>
          <p:nvPr/>
        </p:nvSpPr>
        <p:spPr>
          <a:xfrm>
            <a:off x="2544219" y="5530632"/>
            <a:ext cx="710356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We can compare entire programs!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8A6AC2-7CC2-42E5-ADF0-B2D7F403F9E0}"/>
              </a:ext>
            </a:extLst>
          </p:cNvPr>
          <p:cNvGrpSpPr/>
          <p:nvPr/>
        </p:nvGrpSpPr>
        <p:grpSpPr>
          <a:xfrm>
            <a:off x="7998226" y="681036"/>
            <a:ext cx="4122419" cy="962536"/>
            <a:chOff x="7954305" y="645771"/>
            <a:chExt cx="4122419" cy="96253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64F67BF-95C8-4FAA-9675-34DD7CB6C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54305" y="727861"/>
              <a:ext cx="873072" cy="8730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F5763E-E15E-4A92-9E58-6A443C49C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465" y="659987"/>
              <a:ext cx="352751" cy="3527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84FC4C-DF8B-4D5B-A67A-FE33AC00C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21" y="722871"/>
              <a:ext cx="336834" cy="332343"/>
            </a:xfrm>
            <a:prstGeom prst="rect">
              <a:avLst/>
            </a:prstGeom>
          </p:spPr>
        </p:pic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5D2A7EA8-1D92-4EE2-8249-27CBD36DE7E2}"/>
                </a:ext>
              </a:extLst>
            </p:cNvPr>
            <p:cNvSpPr/>
            <p:nvPr/>
          </p:nvSpPr>
          <p:spPr>
            <a:xfrm>
              <a:off x="8716410" y="1057616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70B256D-EAEA-4BB2-8244-C82257035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21724" y="735235"/>
              <a:ext cx="873072" cy="873072"/>
            </a:xfrm>
            <a:prstGeom prst="rect">
              <a:avLst/>
            </a:prstGeom>
          </p:spPr>
        </p:pic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436EE726-437E-4ACC-89AB-C271430323DD}"/>
                </a:ext>
              </a:extLst>
            </p:cNvPr>
            <p:cNvSpPr/>
            <p:nvPr/>
          </p:nvSpPr>
          <p:spPr>
            <a:xfrm>
              <a:off x="9783829" y="1064990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3397EBE-1DE8-4044-866A-D9DE298D7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17232" y="727860"/>
              <a:ext cx="873072" cy="873072"/>
            </a:xfrm>
            <a:prstGeom prst="rect">
              <a:avLst/>
            </a:prstGeom>
          </p:spPr>
        </p:pic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209F5A8B-0FC2-45C5-B9E1-36F7C03A7A23}"/>
                </a:ext>
              </a:extLst>
            </p:cNvPr>
            <p:cNvSpPr/>
            <p:nvPr/>
          </p:nvSpPr>
          <p:spPr>
            <a:xfrm>
              <a:off x="10871984" y="1057616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BE2C8E8-8218-4E99-8229-CD6BF1C17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03652" y="727860"/>
              <a:ext cx="873072" cy="8730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2CEBFE-645A-4663-B2C1-53A80942C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110" y="645771"/>
              <a:ext cx="352751" cy="352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6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Gauntlet Framework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Toolbox of testing software</a:t>
            </a:r>
          </a:p>
          <a:p>
            <a:pPr lvl="1"/>
            <a:r>
              <a:rPr lang="en-US" sz="2800" dirty="0"/>
              <a:t>Random code generator</a:t>
            </a:r>
          </a:p>
          <a:p>
            <a:pPr lvl="1"/>
            <a:r>
              <a:rPr lang="en-US" sz="2800" dirty="0"/>
              <a:t>P4</a:t>
            </a:r>
            <a:r>
              <a:rPr lang="en-US" sz="2800" baseline="-25000" dirty="0"/>
              <a:t>16</a:t>
            </a:r>
            <a:r>
              <a:rPr lang="en-US" sz="2800" dirty="0"/>
              <a:t> semantic interpreter</a:t>
            </a:r>
          </a:p>
          <a:p>
            <a:pPr lvl="1"/>
            <a:r>
              <a:rPr lang="en-US" sz="2800" dirty="0"/>
              <a:t>Translation validation and testing pipeline</a:t>
            </a:r>
          </a:p>
          <a:p>
            <a:r>
              <a:rPr lang="en-US" sz="3200" dirty="0"/>
              <a:t>Three concrete techniques to find bugs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Random code generation to find </a:t>
            </a:r>
            <a:r>
              <a:rPr lang="en-US" sz="2800" dirty="0">
                <a:solidFill>
                  <a:srgbClr val="FF0000"/>
                </a:solidFill>
              </a:rPr>
              <a:t>crash bugs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Translation validation to identify </a:t>
            </a:r>
            <a:r>
              <a:rPr lang="en-US" sz="2800" dirty="0">
                <a:solidFill>
                  <a:srgbClr val="7030A0"/>
                </a:solidFill>
              </a:rPr>
              <a:t>miscompilations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Model-based testing for closed-source compilers </a:t>
            </a:r>
          </a:p>
          <a:p>
            <a:pPr lvl="2"/>
            <a:r>
              <a:rPr lang="en-US" sz="2800" dirty="0"/>
              <a:t>Use semantics to infer packet input and expected output</a:t>
            </a:r>
          </a:p>
          <a:p>
            <a:pPr lvl="2"/>
            <a:r>
              <a:rPr lang="en-US" sz="2800" dirty="0"/>
              <a:t>Generate packets that trigger different program paths</a:t>
            </a:r>
          </a:p>
        </p:txBody>
      </p:sp>
      <p:pic>
        <p:nvPicPr>
          <p:cNvPr id="5" name="Picture 4" descr="VirtualMarketingOfficer Blog » Tool box small">
            <a:extLst>
              <a:ext uri="{FF2B5EF4-FFF2-40B4-BE49-F238E27FC236}">
                <a16:creationId xmlns:a16="http://schemas.microsoft.com/office/drawing/2014/main" id="{46780F1B-060F-43D4-AE6D-80E9FC7FD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0189" y="609820"/>
            <a:ext cx="3943021" cy="25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P4: Semantic Representation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Use the Z3 SMT solver for formal methods</a:t>
            </a:r>
          </a:p>
          <a:p>
            <a:r>
              <a:rPr lang="en-US" dirty="0"/>
              <a:t>P4 programs are represented as Z3 SMT-LIB2 formulas</a:t>
            </a:r>
          </a:p>
          <a:p>
            <a:r>
              <a:rPr lang="en-US" dirty="0"/>
              <a:t>Input/output of the program is modelled as Z3py bit vector datatype</a:t>
            </a:r>
          </a:p>
          <a:p>
            <a:r>
              <a:rPr lang="en-US" dirty="0"/>
              <a:t>Final expression: datatype of if-then-else expressions</a:t>
            </a:r>
          </a:p>
          <a:p>
            <a:pPr lvl="1"/>
            <a:r>
              <a:rPr lang="en-US" sz="2800" dirty="0"/>
              <a:t>Add branches per table or conditional in the program</a:t>
            </a:r>
          </a:p>
          <a:p>
            <a:r>
              <a:rPr lang="en-US" dirty="0"/>
              <a:t>Large portions of the language implemented and tested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E6310-4427-4013-9B16-67EB625E7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872" b="155"/>
          <a:stretch/>
        </p:blipFill>
        <p:spPr>
          <a:xfrm>
            <a:off x="8229600" y="166485"/>
            <a:ext cx="3805212" cy="28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Normalized Z3 Semantics: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D3372-DF29-40FB-9FCF-059293C5A255}"/>
              </a:ext>
            </a:extLst>
          </p:cNvPr>
          <p:cNvSpPr txBox="1"/>
          <p:nvPr/>
        </p:nvSpPr>
        <p:spPr>
          <a:xfrm>
            <a:off x="278672" y="2374260"/>
            <a:ext cx="5329645" cy="36933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struct Hdr {bit&lt;</a:t>
            </a:r>
            <a:r>
              <a:rPr lang="en-US" dirty="0">
                <a:solidFill>
                  <a:srgbClr val="FF8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8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&gt; a; bit&lt;</a:t>
            </a:r>
            <a:r>
              <a:rPr lang="en-US" dirty="0">
                <a:solidFill>
                  <a:srgbClr val="FF8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8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&gt; b;}</a:t>
            </a:r>
          </a:p>
          <a:p>
            <a:endParaRPr lang="en-US" dirty="0">
              <a:solidFill>
                <a:srgbClr val="000080"/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control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ingress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(inout Hdr </a:t>
            </a:r>
            <a:r>
              <a:rPr lang="en-US" dirty="0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 {</a:t>
            </a:r>
          </a:p>
          <a:p>
            <a:r>
              <a:rPr lang="en-US" dirty="0">
                <a:solidFill>
                  <a:srgbClr val="00008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US" dirty="0">
                <a:solidFill>
                  <a:srgbClr val="92D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action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assign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() {</a:t>
            </a:r>
            <a:r>
              <a:rPr lang="en-US" dirty="0">
                <a:solidFill>
                  <a:srgbClr val="00008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hdr.a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1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; }</a:t>
            </a:r>
          </a:p>
          <a:p>
            <a:r>
              <a:rPr lang="en-US" dirty="0">
                <a:solidFill>
                  <a:srgbClr val="00B0F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table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t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{</a:t>
            </a:r>
          </a:p>
          <a:p>
            <a:r>
              <a:rPr lang="en-US" dirty="0">
                <a:solidFill>
                  <a:srgbClr val="00008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    </a:t>
            </a:r>
            <a:r>
              <a:rPr lang="en-US" dirty="0">
                <a:solidFill>
                  <a:srgbClr val="00B0F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hdr.a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exact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</a:p>
          <a:p>
            <a:r>
              <a:rPr lang="en-US" dirty="0">
                <a:solidFill>
                  <a:srgbClr val="00008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actions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{ </a:t>
            </a:r>
            <a:r>
              <a:rPr lang="en-US" dirty="0">
                <a:solidFill>
                  <a:srgbClr val="92D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assign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(); </a:t>
            </a:r>
            <a:r>
              <a:rPr lang="en-US" dirty="0">
                <a:solidFill>
                  <a:srgbClr val="92D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NoAction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(); }</a:t>
            </a:r>
            <a:endParaRPr lang="en-US" dirty="0">
              <a:solidFill>
                <a:srgbClr val="000080"/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dirty="0">
                <a:solidFill>
                  <a:srgbClr val="00008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default_action = </a:t>
            </a:r>
            <a:r>
              <a:rPr lang="en-US" dirty="0">
                <a:solidFill>
                  <a:srgbClr val="92D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NoAction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();</a:t>
            </a:r>
            <a:endParaRPr lang="en-US" dirty="0">
              <a:solidFill>
                <a:srgbClr val="000080"/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   }</a:t>
            </a:r>
          </a:p>
          <a:p>
            <a:r>
              <a:rPr lang="en-US" dirty="0">
                <a:solidFill>
                  <a:srgbClr val="00008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{</a:t>
            </a:r>
          </a:p>
          <a:p>
            <a:r>
              <a:rPr lang="en-US" dirty="0">
                <a:solidFill>
                  <a:srgbClr val="00B0F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    t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.apply();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   }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B78B30-CC21-48E1-817D-51E0797E6EE5}"/>
              </a:ext>
            </a:extLst>
          </p:cNvPr>
          <p:cNvSpPr txBox="1"/>
          <p:nvPr/>
        </p:nvSpPr>
        <p:spPr>
          <a:xfrm>
            <a:off x="6193537" y="2374260"/>
            <a:ext cx="5719791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Symbolic input: </a:t>
            </a:r>
            <a:r>
              <a:rPr lang="en-US" dirty="0">
                <a:solidFill>
                  <a:srgbClr val="00B0F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t_key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 </a:t>
            </a:r>
            <a:r>
              <a:rPr lang="en-US" dirty="0">
                <a:solidFill>
                  <a:srgbClr val="92D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t_action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 </a:t>
            </a:r>
            <a:r>
              <a:rPr lang="en-US" dirty="0">
                <a:solidFill>
                  <a:srgbClr val="AB86C7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Symbolic output: hdr_out</a:t>
            </a:r>
          </a:p>
          <a:p>
            <a:endParaRPr lang="en-US" dirty="0">
              <a:solidFill>
                <a:srgbClr val="0000FF"/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hdr_out = </a:t>
            </a:r>
            <a:r>
              <a:rPr lang="en-US" b="1" dirty="0">
                <a:latin typeface="Iosevka" panose="02000509000000000000" pitchFamily="49" charset="0"/>
                <a:ea typeface="Iosevka" panose="02000509000000000000" pitchFamily="49" charset="0"/>
              </a:rPr>
              <a:t>if</a:t>
            </a:r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(</a:t>
            </a:r>
            <a:r>
              <a:rPr lang="en-US" dirty="0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== </a:t>
            </a:r>
            <a:r>
              <a:rPr lang="en-US" dirty="0">
                <a:solidFill>
                  <a:srgbClr val="00B0F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t_key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):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   	      </a:t>
            </a:r>
            <a:r>
              <a:rPr lang="en-US" b="1" dirty="0">
                <a:latin typeface="Iosevka" panose="02000509000000000000" pitchFamily="49" charset="0"/>
                <a:ea typeface="Iosevka" panose="02000509000000000000" pitchFamily="49" charset="0"/>
              </a:rPr>
              <a:t>if</a:t>
            </a:r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(1 = </a:t>
            </a:r>
            <a:r>
              <a:rPr lang="en-US" dirty="0">
                <a:solidFill>
                  <a:srgbClr val="92D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t_action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):</a:t>
            </a:r>
          </a:p>
          <a:p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	         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Hdr(1, </a:t>
            </a:r>
            <a:r>
              <a:rPr lang="en-US" dirty="0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hdr.b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	      </a:t>
            </a:r>
            <a:r>
              <a:rPr lang="en-US" b="1" dirty="0">
                <a:latin typeface="Iosevka" panose="02000509000000000000" pitchFamily="49" charset="0"/>
                <a:ea typeface="Iosevka" panose="02000509000000000000" pitchFamily="49" charset="0"/>
              </a:rPr>
              <a:t>otherwise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:</a:t>
            </a:r>
          </a:p>
          <a:p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	         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Hdr(</a:t>
            </a:r>
            <a:r>
              <a:rPr lang="en-US" dirty="0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hdr.a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 </a:t>
            </a:r>
            <a:r>
              <a:rPr lang="en-US" dirty="0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hdr.b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 	  </a:t>
            </a:r>
            <a:r>
              <a:rPr lang="en-US" b="1" dirty="0">
                <a:latin typeface="Iosevka" panose="02000509000000000000" pitchFamily="49" charset="0"/>
                <a:ea typeface="Iosevka" panose="02000509000000000000" pitchFamily="49" charset="0"/>
              </a:rPr>
              <a:t>otherwise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: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	     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Hdr(</a:t>
            </a:r>
            <a:r>
              <a:rPr lang="en-US" dirty="0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hdr.a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 </a:t>
            </a:r>
            <a:r>
              <a:rPr lang="en-US" dirty="0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hdr.b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endParaRPr lang="en-US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endParaRPr lang="en-US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364FB7-FE0D-4AA1-9E4C-E5477CEB1A69}"/>
              </a:ext>
            </a:extLst>
          </p:cNvPr>
          <p:cNvSpPr/>
          <p:nvPr/>
        </p:nvSpPr>
        <p:spPr>
          <a:xfrm>
            <a:off x="1970823" y="1770864"/>
            <a:ext cx="1945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P4 Program</a:t>
            </a:r>
            <a:endParaRPr lang="en-DE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26E5D8-9B46-43FB-B5B3-F757A60ED82E}"/>
              </a:ext>
            </a:extLst>
          </p:cNvPr>
          <p:cNvSpPr/>
          <p:nvPr/>
        </p:nvSpPr>
        <p:spPr>
          <a:xfrm>
            <a:off x="7304824" y="1770864"/>
            <a:ext cx="398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Semantic Representation</a:t>
            </a:r>
            <a:endParaRPr lang="en-DE" sz="28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325E37A-A33E-466B-94D8-CBDF2404525B}"/>
              </a:ext>
            </a:extLst>
          </p:cNvPr>
          <p:cNvSpPr/>
          <p:nvPr/>
        </p:nvSpPr>
        <p:spPr>
          <a:xfrm>
            <a:off x="5766816" y="2584704"/>
            <a:ext cx="329184" cy="4328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120AF34-5FCC-47CB-81FF-5D4FED8A138B}"/>
              </a:ext>
            </a:extLst>
          </p:cNvPr>
          <p:cNvSpPr/>
          <p:nvPr/>
        </p:nvSpPr>
        <p:spPr>
          <a:xfrm>
            <a:off x="5754622" y="3911536"/>
            <a:ext cx="329184" cy="4328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7B6B6C-748D-4ACE-8373-6823F3C06341}"/>
              </a:ext>
            </a:extLst>
          </p:cNvPr>
          <p:cNvSpPr/>
          <p:nvPr/>
        </p:nvSpPr>
        <p:spPr>
          <a:xfrm>
            <a:off x="5766816" y="5238368"/>
            <a:ext cx="329184" cy="4328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064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6" grpId="0"/>
      <p:bldP spid="30" grpId="0"/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P4-to-Z3 Interpreter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Extension to the P4 compiler </a:t>
            </a:r>
          </a:p>
          <a:p>
            <a:pPr lvl="1"/>
            <a:r>
              <a:rPr lang="en-US" sz="2800" dirty="0"/>
              <a:t>Uses IR generated by P4Parser to generate Z3 expressions</a:t>
            </a:r>
          </a:p>
          <a:p>
            <a:r>
              <a:rPr lang="en-US" dirty="0"/>
              <a:t>Target-independent</a:t>
            </a:r>
          </a:p>
          <a:p>
            <a:pPr lvl="1"/>
            <a:r>
              <a:rPr lang="en-US" sz="2800" dirty="0"/>
              <a:t>Only needs P4 model to produce semantics for a P4 program</a:t>
            </a:r>
          </a:p>
          <a:p>
            <a:r>
              <a:rPr lang="en-US" dirty="0"/>
              <a:t>Designed to handle </a:t>
            </a:r>
            <a:r>
              <a:rPr lang="en-US" b="1" dirty="0"/>
              <a:t>all</a:t>
            </a:r>
            <a:r>
              <a:rPr lang="en-US" dirty="0"/>
              <a:t> forms of the P4 language</a:t>
            </a:r>
          </a:p>
          <a:p>
            <a:pPr lvl="1"/>
            <a:r>
              <a:rPr lang="en-US" sz="2800" dirty="0"/>
              <a:t>Whatever the parser accepts is transformed to Z3</a:t>
            </a:r>
          </a:p>
          <a:p>
            <a:pPr lvl="1"/>
            <a:r>
              <a:rPr lang="en-US" sz="2800" dirty="0"/>
              <a:t>P4 program is converted into a normalized form</a:t>
            </a:r>
          </a:p>
          <a:p>
            <a:r>
              <a:rPr lang="en-US" dirty="0"/>
              <a:t>Extensively tested</a:t>
            </a:r>
          </a:p>
          <a:p>
            <a:pPr lvl="1"/>
            <a:r>
              <a:rPr lang="en-US" sz="2800" dirty="0"/>
              <a:t>650 P4-16 tests + ~100 custom tests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42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7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Technique 1: Bludgeon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Program generator modelled after </a:t>
            </a:r>
            <a:r>
              <a:rPr lang="en-US" dirty="0" err="1"/>
              <a:t>Csmith</a:t>
            </a:r>
            <a:endParaRPr lang="en-US" dirty="0"/>
          </a:p>
          <a:p>
            <a:pPr lvl="1"/>
            <a:r>
              <a:rPr lang="en-US" sz="2800" dirty="0"/>
              <a:t>But does </a:t>
            </a:r>
            <a:r>
              <a:rPr lang="en-US" sz="2800" b="1" dirty="0"/>
              <a:t>not </a:t>
            </a:r>
            <a:r>
              <a:rPr lang="en-US" sz="2800" dirty="0"/>
              <a:t>avoid undefined behavior → Simpler </a:t>
            </a:r>
            <a:endParaRPr lang="en-US" sz="2800" b="1" dirty="0"/>
          </a:p>
          <a:p>
            <a:r>
              <a:rPr lang="en-US" dirty="0"/>
              <a:t>P4C extension that uses P4C IR to generate expressions</a:t>
            </a:r>
          </a:p>
          <a:p>
            <a:pPr lvl="1"/>
            <a:r>
              <a:rPr lang="en-US" sz="2800" dirty="0"/>
              <a:t>“Grows” the AST by randomly picking from available IR expressions</a:t>
            </a:r>
          </a:p>
          <a:p>
            <a:r>
              <a:rPr lang="en-US" dirty="0"/>
              <a:t>Code generation is guided according to P4</a:t>
            </a:r>
            <a:r>
              <a:rPr lang="en-US" baseline="-25000" dirty="0"/>
              <a:t>16</a:t>
            </a:r>
            <a:r>
              <a:rPr lang="en-US" dirty="0"/>
              <a:t> specification</a:t>
            </a:r>
          </a:p>
          <a:p>
            <a:pPr lvl="1"/>
            <a:r>
              <a:rPr lang="en-US" sz="2800" dirty="0"/>
              <a:t>A correctly rejected, generated program is a bug in Bludgeon</a:t>
            </a:r>
          </a:p>
          <a:p>
            <a:r>
              <a:rPr lang="en-US" dirty="0"/>
              <a:t>Small fragments of the language sufficient to detect bugs</a:t>
            </a:r>
          </a:p>
          <a:p>
            <a:pPr lvl="1"/>
            <a:r>
              <a:rPr lang="en-US" sz="2800" dirty="0"/>
              <a:t>Branching is limited → State-space explosion not a concern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94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7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Bludgeon – Design Details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Each back end is a template that defines…</a:t>
            </a:r>
          </a:p>
          <a:p>
            <a:pPr lvl="1"/>
            <a:r>
              <a:rPr lang="en-US" sz="2800" dirty="0"/>
              <a:t>…what declarations to produce</a:t>
            </a:r>
          </a:p>
          <a:p>
            <a:pPr lvl="1"/>
            <a:r>
              <a:rPr lang="en-US" sz="2800" dirty="0"/>
              <a:t>…which program pipe (ingress, parser…) to fill with random code</a:t>
            </a:r>
          </a:p>
          <a:p>
            <a:r>
              <a:rPr lang="en-US" dirty="0"/>
              <a:t>Configuration based on global probabilities</a:t>
            </a:r>
          </a:p>
          <a:p>
            <a:pPr lvl="1"/>
            <a:r>
              <a:rPr lang="en-US" sz="2800" dirty="0"/>
              <a:t>Back ends set probabilities of unsupported constructs to zero</a:t>
            </a:r>
          </a:p>
          <a:p>
            <a:r>
              <a:rPr lang="en-US" dirty="0"/>
              <a:t>Back ends: v1model (simple switch), </a:t>
            </a:r>
            <a:r>
              <a:rPr lang="en-US" dirty="0" err="1"/>
              <a:t>tna</a:t>
            </a:r>
            <a:r>
              <a:rPr lang="en-US" dirty="0"/>
              <a:t> (</a:t>
            </a:r>
            <a:r>
              <a:rPr lang="en-US" dirty="0" err="1"/>
              <a:t>tofino</a:t>
            </a:r>
            <a:r>
              <a:rPr lang="en-US" dirty="0"/>
              <a:t> 1), </a:t>
            </a:r>
            <a:r>
              <a:rPr lang="en-US" dirty="0" err="1"/>
              <a:t>psa</a:t>
            </a:r>
            <a:endParaRPr lang="en-US" dirty="0"/>
          </a:p>
          <a:p>
            <a:r>
              <a:rPr lang="en-US" dirty="0"/>
              <a:t>Usage: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3F4DA6-D0B4-4021-B858-0A10C77CA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99" y="5420334"/>
            <a:ext cx="9648202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p4c/build/p4bludgeon --output out.p4 --arch </a:t>
            </a:r>
            <a:r>
              <a:rPr kumimoji="0" lang="de-DE" altLang="en-DE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tna</a:t>
            </a:r>
            <a:r>
              <a:rPr kumimoji="0" lang="en-DE" altLang="en-DE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5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AB20C2BA-1324-4DCD-81AC-8A841F369873}"/>
              </a:ext>
            </a:extLst>
          </p:cNvPr>
          <p:cNvCxnSpPr/>
          <p:nvPr/>
        </p:nvCxnSpPr>
        <p:spPr>
          <a:xfrm>
            <a:off x="5954829" y="4335551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2A7381A-221A-46DA-B57B-AC0017A5A2F3}"/>
              </a:ext>
            </a:extLst>
          </p:cNvPr>
          <p:cNvCxnSpPr/>
          <p:nvPr/>
        </p:nvCxnSpPr>
        <p:spPr>
          <a:xfrm>
            <a:off x="5953196" y="4161053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DD9E6B0-70A9-400A-87A9-B36241D02ACC}"/>
              </a:ext>
            </a:extLst>
          </p:cNvPr>
          <p:cNvCxnSpPr/>
          <p:nvPr/>
        </p:nvCxnSpPr>
        <p:spPr>
          <a:xfrm>
            <a:off x="5954829" y="4509064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104D05-564F-4896-B029-337BF069E765}"/>
              </a:ext>
            </a:extLst>
          </p:cNvPr>
          <p:cNvCxnSpPr/>
          <p:nvPr/>
        </p:nvCxnSpPr>
        <p:spPr>
          <a:xfrm>
            <a:off x="5953196" y="4010939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Technique 2: Gauntlet 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D0A87-5902-40F1-9FD7-9B474FA2B5C1}"/>
              </a:ext>
            </a:extLst>
          </p:cNvPr>
          <p:cNvSpPr txBox="1"/>
          <p:nvPr/>
        </p:nvSpPr>
        <p:spPr>
          <a:xfrm>
            <a:off x="2868334" y="2612222"/>
            <a:ext cx="1393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P4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EB25E-CBB9-408E-B9B5-AE888DC8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01" y="1813826"/>
            <a:ext cx="996700" cy="8666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33B33C-3BA5-4D3C-B6D7-04B4C3F2B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74" y="1873450"/>
            <a:ext cx="747356" cy="747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019238-C904-4DAC-899A-1D2C8DCE516A}"/>
              </a:ext>
            </a:extLst>
          </p:cNvPr>
          <p:cNvSpPr txBox="1"/>
          <p:nvPr/>
        </p:nvSpPr>
        <p:spPr>
          <a:xfrm>
            <a:off x="5428435" y="1629796"/>
            <a:ext cx="97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P4C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DCFBB9-F16D-4FCA-98A9-78446AB0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6" y="1683960"/>
            <a:ext cx="871348" cy="11282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DD833C-F9A2-4B22-AE7E-A05DC1486D9B}"/>
              </a:ext>
            </a:extLst>
          </p:cNvPr>
          <p:cNvSpPr txBox="1"/>
          <p:nvPr/>
        </p:nvSpPr>
        <p:spPr>
          <a:xfrm>
            <a:off x="273876" y="2761869"/>
            <a:ext cx="116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Bludgeon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0EBB55-B67B-4387-BFA7-9B61C16F5782}"/>
              </a:ext>
            </a:extLst>
          </p:cNvPr>
          <p:cNvSpPr txBox="1"/>
          <p:nvPr/>
        </p:nvSpPr>
        <p:spPr>
          <a:xfrm>
            <a:off x="1531657" y="1823681"/>
            <a:ext cx="115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1037B1-CA05-4444-B54E-C2DF40C24BD5}"/>
              </a:ext>
            </a:extLst>
          </p:cNvPr>
          <p:cNvSpPr txBox="1"/>
          <p:nvPr/>
        </p:nvSpPr>
        <p:spPr>
          <a:xfrm>
            <a:off x="3721994" y="3991852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 passes</a:t>
            </a:r>
          </a:p>
        </p:txBody>
      </p:sp>
      <p:sp>
        <p:nvSpPr>
          <p:cNvPr id="45" name="AutoShape 4" descr="blob:null/b12dd4b2-776d-4746-9042-802afd85a4db">
            <a:extLst>
              <a:ext uri="{FF2B5EF4-FFF2-40B4-BE49-F238E27FC236}">
                <a16:creationId xmlns:a16="http://schemas.microsoft.com/office/drawing/2014/main" id="{A429A97C-99F4-4E76-A0BE-E3FA0D46B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65480" y="3180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408E96-CF67-4CF0-8E21-ECAF82A556FD}"/>
              </a:ext>
            </a:extLst>
          </p:cNvPr>
          <p:cNvSpPr txBox="1"/>
          <p:nvPr/>
        </p:nvSpPr>
        <p:spPr>
          <a:xfrm>
            <a:off x="7837701" y="3872943"/>
            <a:ext cx="1327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Gauntlet</a:t>
            </a:r>
          </a:p>
          <a:p>
            <a:pPr algn="ctr"/>
            <a:r>
              <a:rPr lang="en-US" sz="2000" dirty="0"/>
              <a:t>interpreter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3DFF12D-582D-47CE-BB40-CE229812E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48" y="3873393"/>
            <a:ext cx="403563" cy="80772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C09D287-4EB8-48F1-848E-E5E44AFFF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32" y="5170751"/>
            <a:ext cx="696437" cy="6964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DDB4A4-5898-4526-AFCD-735C8BA70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5" y="5290468"/>
            <a:ext cx="653941" cy="3857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7D88732-3995-4CF7-8464-15B77960C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64" y="5296786"/>
            <a:ext cx="653941" cy="38572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47C21AB-006B-427B-9EF3-72E1F894A1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02" y="5296785"/>
            <a:ext cx="653941" cy="38572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D3E93CB-FB9F-4ED0-9607-7648963A27B0}"/>
              </a:ext>
            </a:extLst>
          </p:cNvPr>
          <p:cNvSpPr txBox="1"/>
          <p:nvPr/>
        </p:nvSpPr>
        <p:spPr>
          <a:xfrm>
            <a:off x="3929781" y="5257800"/>
            <a:ext cx="50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8" name="Arrow: Left-Right 67">
            <a:extLst>
              <a:ext uri="{FF2B5EF4-FFF2-40B4-BE49-F238E27FC236}">
                <a16:creationId xmlns:a16="http://schemas.microsoft.com/office/drawing/2014/main" id="{077F9453-DE04-49C8-92F7-35BB8B130DF6}"/>
              </a:ext>
            </a:extLst>
          </p:cNvPr>
          <p:cNvSpPr/>
          <p:nvPr/>
        </p:nvSpPr>
        <p:spPr>
          <a:xfrm>
            <a:off x="2297186" y="5325863"/>
            <a:ext cx="461592" cy="3112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0" name="Arrow: Left-Right 69">
            <a:extLst>
              <a:ext uri="{FF2B5EF4-FFF2-40B4-BE49-F238E27FC236}">
                <a16:creationId xmlns:a16="http://schemas.microsoft.com/office/drawing/2014/main" id="{3A6EEFB4-20EE-40B8-AA4C-3F26B63BD6D2}"/>
              </a:ext>
            </a:extLst>
          </p:cNvPr>
          <p:cNvSpPr/>
          <p:nvPr/>
        </p:nvSpPr>
        <p:spPr>
          <a:xfrm>
            <a:off x="3436466" y="5325863"/>
            <a:ext cx="461592" cy="3112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1" name="Arrow: Left-Right 70">
            <a:extLst>
              <a:ext uri="{FF2B5EF4-FFF2-40B4-BE49-F238E27FC236}">
                <a16:creationId xmlns:a16="http://schemas.microsoft.com/office/drawing/2014/main" id="{3D1FDA1C-B3ED-43CA-B478-7BCCFE918D23}"/>
              </a:ext>
            </a:extLst>
          </p:cNvPr>
          <p:cNvSpPr/>
          <p:nvPr/>
        </p:nvSpPr>
        <p:spPr>
          <a:xfrm>
            <a:off x="1169372" y="5320960"/>
            <a:ext cx="461592" cy="3112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465DBCF-DB45-4D62-8888-A4C9F79A0579}"/>
              </a:ext>
            </a:extLst>
          </p:cNvPr>
          <p:cNvSpPr txBox="1"/>
          <p:nvPr/>
        </p:nvSpPr>
        <p:spPr>
          <a:xfrm>
            <a:off x="707991" y="5697911"/>
            <a:ext cx="114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Equivalent?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F4E5862-A4D7-4F5C-93EF-E70E8F330512}"/>
              </a:ext>
            </a:extLst>
          </p:cNvPr>
          <p:cNvSpPr txBox="1"/>
          <p:nvPr/>
        </p:nvSpPr>
        <p:spPr>
          <a:xfrm>
            <a:off x="1954806" y="5676191"/>
            <a:ext cx="114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Equivalent?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7A3E03A-C76D-46B0-8E9A-A9C10BD324DA}"/>
              </a:ext>
            </a:extLst>
          </p:cNvPr>
          <p:cNvSpPr txBox="1"/>
          <p:nvPr/>
        </p:nvSpPr>
        <p:spPr>
          <a:xfrm>
            <a:off x="3090084" y="5676191"/>
            <a:ext cx="114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Equivalent?</a:t>
            </a:r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9E7CE8B6-E5E0-417E-ABC7-0229BBE6D0BB}"/>
              </a:ext>
            </a:extLst>
          </p:cNvPr>
          <p:cNvCxnSpPr>
            <a:cxnSpLocks/>
            <a:stCxn id="74" idx="2"/>
            <a:endCxn id="59" idx="0"/>
          </p:cNvCxnSpPr>
          <p:nvPr/>
        </p:nvCxnSpPr>
        <p:spPr>
          <a:xfrm rot="5400000">
            <a:off x="3872296" y="1616033"/>
            <a:ext cx="609355" cy="673951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4B9FCD48-E663-4716-A746-40AE326CD94A}"/>
              </a:ext>
            </a:extLst>
          </p:cNvPr>
          <p:cNvCxnSpPr>
            <a:cxnSpLocks/>
            <a:stCxn id="74" idx="2"/>
            <a:endCxn id="60" idx="0"/>
          </p:cNvCxnSpPr>
          <p:nvPr/>
        </p:nvCxnSpPr>
        <p:spPr>
          <a:xfrm rot="5400000">
            <a:off x="4444497" y="2194552"/>
            <a:ext cx="615673" cy="558879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28219630-99A6-46E0-987E-C39F6D313BF6}"/>
              </a:ext>
            </a:extLst>
          </p:cNvPr>
          <p:cNvCxnSpPr>
            <a:cxnSpLocks/>
            <a:stCxn id="74" idx="2"/>
            <a:endCxn id="62" idx="0"/>
          </p:cNvCxnSpPr>
          <p:nvPr/>
        </p:nvCxnSpPr>
        <p:spPr>
          <a:xfrm rot="5400000">
            <a:off x="5004416" y="2754471"/>
            <a:ext cx="615672" cy="446895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C0009D21-D1F1-4B2A-A94F-8582E04DA908}"/>
              </a:ext>
            </a:extLst>
          </p:cNvPr>
          <p:cNvCxnSpPr>
            <a:cxnSpLocks/>
            <a:stCxn id="94" idx="2"/>
            <a:endCxn id="87" idx="1"/>
          </p:cNvCxnSpPr>
          <p:nvPr/>
        </p:nvCxnSpPr>
        <p:spPr>
          <a:xfrm rot="16200000" flipH="1">
            <a:off x="3286396" y="4032928"/>
            <a:ext cx="295683" cy="43027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2C8B5EC3-8059-4DF6-9A4D-CA1AA2E76341}"/>
              </a:ext>
            </a:extLst>
          </p:cNvPr>
          <p:cNvCxnSpPr>
            <a:cxnSpLocks/>
            <a:stCxn id="96" idx="2"/>
            <a:endCxn id="87" idx="1"/>
          </p:cNvCxnSpPr>
          <p:nvPr/>
        </p:nvCxnSpPr>
        <p:spPr>
          <a:xfrm rot="16200000" flipH="1">
            <a:off x="3898944" y="4645476"/>
            <a:ext cx="317403" cy="305594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A8225CB0-F946-4025-AD07-3CAEBE125935}"/>
              </a:ext>
            </a:extLst>
          </p:cNvPr>
          <p:cNvCxnSpPr>
            <a:cxnSpLocks/>
            <a:stCxn id="97" idx="2"/>
            <a:endCxn id="87" idx="1"/>
          </p:cNvCxnSpPr>
          <p:nvPr/>
        </p:nvCxnSpPr>
        <p:spPr>
          <a:xfrm rot="16200000" flipH="1">
            <a:off x="4466583" y="5213115"/>
            <a:ext cx="317403" cy="192066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or: Elbow 196">
            <a:extLst>
              <a:ext uri="{FF2B5EF4-FFF2-40B4-BE49-F238E27FC236}">
                <a16:creationId xmlns:a16="http://schemas.microsoft.com/office/drawing/2014/main" id="{110DF01E-4E2A-446F-A4CE-6686C2092638}"/>
              </a:ext>
            </a:extLst>
          </p:cNvPr>
          <p:cNvCxnSpPr>
            <a:cxnSpLocks/>
            <a:stCxn id="64" idx="3"/>
            <a:endCxn id="89" idx="1"/>
          </p:cNvCxnSpPr>
          <p:nvPr/>
        </p:nvCxnSpPr>
        <p:spPr>
          <a:xfrm flipV="1">
            <a:off x="4431128" y="5518970"/>
            <a:ext cx="1909004" cy="4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264">
            <a:extLst>
              <a:ext uri="{FF2B5EF4-FFF2-40B4-BE49-F238E27FC236}">
                <a16:creationId xmlns:a16="http://schemas.microsoft.com/office/drawing/2014/main" id="{227E2E0C-4265-476D-863A-295F7E153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11" y="1915782"/>
            <a:ext cx="669638" cy="660710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9CBDCE85-0355-4FFE-97D8-D3E89E752277}"/>
              </a:ext>
            </a:extLst>
          </p:cNvPr>
          <p:cNvSpPr txBox="1"/>
          <p:nvPr/>
        </p:nvSpPr>
        <p:spPr>
          <a:xfrm>
            <a:off x="9734835" y="2620806"/>
            <a:ext cx="1211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Crash bug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08D54E7-5FB1-4831-8C1C-59EE49A80442}"/>
              </a:ext>
            </a:extLst>
          </p:cNvPr>
          <p:cNvSpPr txBox="1"/>
          <p:nvPr/>
        </p:nvSpPr>
        <p:spPr>
          <a:xfrm>
            <a:off x="10433483" y="5978204"/>
            <a:ext cx="1229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Validation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 bug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1A7D4DF-FCD3-4203-A8C9-4F49F767BAF1}"/>
              </a:ext>
            </a:extLst>
          </p:cNvPr>
          <p:cNvSpPr txBox="1"/>
          <p:nvPr/>
        </p:nvSpPr>
        <p:spPr>
          <a:xfrm>
            <a:off x="7062615" y="5219864"/>
            <a:ext cx="48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4ABF83FF-3B1A-48E9-9328-A025F0843BC3}"/>
              </a:ext>
            </a:extLst>
          </p:cNvPr>
          <p:cNvSpPr txBox="1"/>
          <p:nvPr/>
        </p:nvSpPr>
        <p:spPr>
          <a:xfrm>
            <a:off x="4080813" y="1804156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Compile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99D7A59-2574-4867-9F13-E7C0920562BE}"/>
              </a:ext>
            </a:extLst>
          </p:cNvPr>
          <p:cNvSpPr txBox="1"/>
          <p:nvPr/>
        </p:nvSpPr>
        <p:spPr>
          <a:xfrm>
            <a:off x="7036569" y="1776435"/>
            <a:ext cx="214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Non-zero exit code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BE78D538-9DAE-4CD4-829F-8F94C0A51482}"/>
              </a:ext>
            </a:extLst>
          </p:cNvPr>
          <p:cNvSpPr txBox="1"/>
          <p:nvPr/>
        </p:nvSpPr>
        <p:spPr>
          <a:xfrm>
            <a:off x="5650230" y="2814801"/>
            <a:ext cx="92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Emit IR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B661B41D-92B7-41E7-A5D1-72676D1A6209}"/>
              </a:ext>
            </a:extLst>
          </p:cNvPr>
          <p:cNvSpPr txBox="1"/>
          <p:nvPr/>
        </p:nvSpPr>
        <p:spPr>
          <a:xfrm>
            <a:off x="4736881" y="5893153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endParaRPr lang="en-DE" dirty="0">
              <a:solidFill>
                <a:srgbClr val="FF0000"/>
              </a:solidFill>
            </a:endParaRPr>
          </a:p>
        </p:txBody>
      </p:sp>
      <p:cxnSp>
        <p:nvCxnSpPr>
          <p:cNvPr id="283" name="Connector: Elbow 282">
            <a:extLst>
              <a:ext uri="{FF2B5EF4-FFF2-40B4-BE49-F238E27FC236}">
                <a16:creationId xmlns:a16="http://schemas.microsoft.com/office/drawing/2014/main" id="{D36C3BBF-A55A-4F46-ACBB-98ADC2066455}"/>
              </a:ext>
            </a:extLst>
          </p:cNvPr>
          <p:cNvCxnSpPr>
            <a:cxnSpLocks/>
            <a:stCxn id="30" idx="3"/>
            <a:endCxn id="8" idx="1"/>
          </p:cNvCxnSpPr>
          <p:nvPr/>
        </p:nvCxnSpPr>
        <p:spPr>
          <a:xfrm flipV="1">
            <a:off x="1258664" y="2247128"/>
            <a:ext cx="1822437" cy="9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E986509-CF33-47DA-AF77-C1FD3EDF8874}"/>
              </a:ext>
            </a:extLst>
          </p:cNvPr>
          <p:cNvGrpSpPr/>
          <p:nvPr/>
        </p:nvGrpSpPr>
        <p:grpSpPr>
          <a:xfrm>
            <a:off x="4870358" y="3584242"/>
            <a:ext cx="1318651" cy="1094702"/>
            <a:chOff x="4870358" y="3584242"/>
            <a:chExt cx="1318651" cy="1094702"/>
          </a:xfrm>
        </p:grpSpPr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DFDB832A-2263-4C86-ADFD-069D002BDD38}"/>
                </a:ext>
              </a:extLst>
            </p:cNvPr>
            <p:cNvGrpSpPr/>
            <p:nvPr/>
          </p:nvGrpSpPr>
          <p:grpSpPr>
            <a:xfrm>
              <a:off x="4870358" y="3584242"/>
              <a:ext cx="1318651" cy="1094702"/>
              <a:chOff x="7243081" y="1683960"/>
              <a:chExt cx="1318651" cy="109470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8FCB31-ED6C-45B5-83C6-ACA5B736D6B2}"/>
                  </a:ext>
                </a:extLst>
              </p:cNvPr>
              <p:cNvSpPr/>
              <p:nvPr/>
            </p:nvSpPr>
            <p:spPr>
              <a:xfrm>
                <a:off x="7243081" y="1970942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BA47805-8B98-4DFF-A8F1-97E65F0F41D6}"/>
                  </a:ext>
                </a:extLst>
              </p:cNvPr>
              <p:cNvSpPr/>
              <p:nvPr/>
            </p:nvSpPr>
            <p:spPr>
              <a:xfrm>
                <a:off x="7340424" y="1889666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40DB74B-1C57-449B-B293-F034EF966C8B}"/>
                  </a:ext>
                </a:extLst>
              </p:cNvPr>
              <p:cNvSpPr/>
              <p:nvPr/>
            </p:nvSpPr>
            <p:spPr>
              <a:xfrm>
                <a:off x="7440538" y="1786813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2EDAC3C-225B-4E1B-8A75-7906C55A01A6}"/>
                  </a:ext>
                </a:extLst>
              </p:cNvPr>
              <p:cNvSpPr/>
              <p:nvPr/>
            </p:nvSpPr>
            <p:spPr>
              <a:xfrm>
                <a:off x="7540652" y="1683960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A124212-AE55-45A3-B3FD-C9DFBD5D1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438" y="3609615"/>
              <a:ext cx="266390" cy="231619"/>
            </a:xfrm>
            <a:prstGeom prst="rect">
              <a:avLst/>
            </a:prstGeom>
          </p:spPr>
        </p:pic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ECC617F-5352-4DA2-88B7-667315BD34E4}"/>
              </a:ext>
            </a:extLst>
          </p:cNvPr>
          <p:cNvCxnSpPr/>
          <p:nvPr/>
        </p:nvCxnSpPr>
        <p:spPr>
          <a:xfrm>
            <a:off x="3958325" y="2246137"/>
            <a:ext cx="12923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0F0ABC6-C5BE-4EAC-9B7A-652AC8EADCE3}"/>
              </a:ext>
            </a:extLst>
          </p:cNvPr>
          <p:cNvCxnSpPr>
            <a:cxnSpLocks/>
            <a:stCxn id="24" idx="2"/>
            <a:endCxn id="42" idx="0"/>
          </p:cNvCxnSpPr>
          <p:nvPr/>
        </p:nvCxnSpPr>
        <p:spPr>
          <a:xfrm>
            <a:off x="5674152" y="2620806"/>
            <a:ext cx="4317" cy="963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EB5F929-DA0E-4CE0-94C7-0F148075B651}"/>
              </a:ext>
            </a:extLst>
          </p:cNvPr>
          <p:cNvCxnSpPr>
            <a:cxnSpLocks/>
            <a:stCxn id="24" idx="3"/>
            <a:endCxn id="265" idx="1"/>
          </p:cNvCxnSpPr>
          <p:nvPr/>
        </p:nvCxnSpPr>
        <p:spPr>
          <a:xfrm flipV="1">
            <a:off x="6047830" y="2246137"/>
            <a:ext cx="4129281" cy="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7362997-7F28-4101-BFDE-F005173B819A}"/>
              </a:ext>
            </a:extLst>
          </p:cNvPr>
          <p:cNvCxnSpPr>
            <a:cxnSpLocks/>
            <a:stCxn id="87" idx="3"/>
            <a:endCxn id="27" idx="1"/>
          </p:cNvCxnSpPr>
          <p:nvPr/>
        </p:nvCxnSpPr>
        <p:spPr>
          <a:xfrm flipV="1">
            <a:off x="7927858" y="5358301"/>
            <a:ext cx="1777463" cy="97384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417A13A8-B7DF-4905-9436-40F4B66D8D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43" y="6001792"/>
            <a:ext cx="669638" cy="660710"/>
          </a:xfrm>
          <a:prstGeom prst="rect">
            <a:avLst/>
          </a:prstGeom>
        </p:spPr>
      </p:pic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0DF17C96-77E2-4BE8-AF29-41F7941AC9B6}"/>
              </a:ext>
            </a:extLst>
          </p:cNvPr>
          <p:cNvCxnSpPr>
            <a:cxnSpLocks/>
            <a:stCxn id="87" idx="3"/>
            <a:endCxn id="63" idx="1"/>
          </p:cNvCxnSpPr>
          <p:nvPr/>
        </p:nvCxnSpPr>
        <p:spPr>
          <a:xfrm flipV="1">
            <a:off x="7927858" y="6332147"/>
            <a:ext cx="186588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36BA714-BB99-4398-8C2B-FEAB374B3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321" y="5035287"/>
            <a:ext cx="754118" cy="64602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D54BE39-8376-4EAC-97BE-5851CCEF06AD}"/>
              </a:ext>
            </a:extLst>
          </p:cNvPr>
          <p:cNvSpPr txBox="1"/>
          <p:nvPr/>
        </p:nvSpPr>
        <p:spPr>
          <a:xfrm>
            <a:off x="10492282" y="4981797"/>
            <a:ext cx="111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Unstable</a:t>
            </a:r>
          </a:p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code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A457A4-CBBC-49C2-9B5F-13BCC8D0E84C}"/>
              </a:ext>
            </a:extLst>
          </p:cNvPr>
          <p:cNvSpPr txBox="1"/>
          <p:nvPr/>
        </p:nvSpPr>
        <p:spPr>
          <a:xfrm>
            <a:off x="5585615" y="5978205"/>
            <a:ext cx="2342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Caused by </a:t>
            </a:r>
          </a:p>
          <a:p>
            <a:pPr algn="ctr"/>
            <a:r>
              <a:rPr lang="en-US" sz="2000" dirty="0"/>
              <a:t>undefined behavior?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4294B77-B8CB-4A09-9CA2-C904A412F14F}"/>
              </a:ext>
            </a:extLst>
          </p:cNvPr>
          <p:cNvSpPr txBox="1"/>
          <p:nvPr/>
        </p:nvSpPr>
        <p:spPr>
          <a:xfrm>
            <a:off x="8892829" y="5880834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endParaRPr lang="en-DE" dirty="0">
              <a:solidFill>
                <a:srgbClr val="FF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CEFCDE-7879-4BE9-80B4-AA0D25BD5E8B}"/>
              </a:ext>
            </a:extLst>
          </p:cNvPr>
          <p:cNvSpPr txBox="1"/>
          <p:nvPr/>
        </p:nvSpPr>
        <p:spPr>
          <a:xfrm>
            <a:off x="8755370" y="4888568"/>
            <a:ext cx="58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Yes</a:t>
            </a:r>
            <a:endParaRPr lang="en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32" grpId="0"/>
      <p:bldP spid="33" grpId="0"/>
      <p:bldP spid="34" grpId="0"/>
      <p:bldP spid="67" grpId="0"/>
      <p:bldP spid="64" grpId="0"/>
      <p:bldP spid="68" grpId="0" animBg="1"/>
      <p:bldP spid="70" grpId="0" animBg="1"/>
      <p:bldP spid="71" grpId="0" animBg="1"/>
      <p:bldP spid="94" grpId="0"/>
      <p:bldP spid="96" grpId="0"/>
      <p:bldP spid="97" grpId="0"/>
      <p:bldP spid="268" grpId="0"/>
      <p:bldP spid="270" grpId="0"/>
      <p:bldP spid="271" grpId="0"/>
      <p:bldP spid="272" grpId="0"/>
      <p:bldP spid="273" grpId="0"/>
      <p:bldP spid="275" grpId="0"/>
      <p:bldP spid="281" grpId="0"/>
      <p:bldP spid="79" grpId="0"/>
      <p:bldP spid="87" grpId="0"/>
      <p:bldP spid="101" grpId="0"/>
      <p:bldP spid="1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7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Gauntlet Validation - Details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Requires full access to the IR of the compiler</a:t>
            </a:r>
          </a:p>
          <a:p>
            <a:pPr lvl="1"/>
            <a:r>
              <a:rPr lang="en-US" sz="2800" dirty="0"/>
              <a:t>Parses P4 files emitted by </a:t>
            </a:r>
            <a:r>
              <a:rPr lang="en-US" sz="2800" b="1" dirty="0">
                <a:latin typeface="Consolas" panose="020B0609020204030204" pitchFamily="49" charset="0"/>
              </a:rPr>
              <a:t>ToP4</a:t>
            </a:r>
            <a:r>
              <a:rPr lang="en-US" sz="2800" dirty="0"/>
              <a:t> visitor</a:t>
            </a:r>
          </a:p>
          <a:p>
            <a:r>
              <a:rPr lang="en-US" dirty="0"/>
              <a:t>Semantics are a normalized representation of the P4 program</a:t>
            </a:r>
          </a:p>
          <a:p>
            <a:pPr lvl="1"/>
            <a:r>
              <a:rPr lang="en-US" sz="2800" dirty="0"/>
              <a:t>Undefined behavior ”</a:t>
            </a:r>
            <a:r>
              <a:rPr lang="de-DE" sz="2800" dirty="0"/>
              <a:t>taints“ this representation</a:t>
            </a:r>
            <a:endParaRPr lang="en-US" sz="2800" dirty="0"/>
          </a:p>
          <a:p>
            <a:r>
              <a:rPr lang="en-US" dirty="0"/>
              <a:t>Usage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EACEBA-869B-450B-92F6-FABD1D0E6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99" y="5052366"/>
            <a:ext cx="9648202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DE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python3 validate_p4_translation.py –-input out.p4</a:t>
            </a: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What this talk is about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115"/>
            <a:ext cx="1062955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How to find bugs in compilers for the P4 language</a:t>
            </a:r>
          </a:p>
          <a:p>
            <a:r>
              <a:rPr lang="en-US" sz="3200" dirty="0"/>
              <a:t>How to combine fuzzing and formal methods to find bugs</a:t>
            </a:r>
          </a:p>
          <a:p>
            <a:r>
              <a:rPr lang="en-US" sz="3200" b="1" dirty="0"/>
              <a:t>Gauntlet</a:t>
            </a:r>
            <a:r>
              <a:rPr lang="en-US" sz="3200" dirty="0"/>
              <a:t>, our tool suite that finds bugs in P4 compilers</a:t>
            </a:r>
          </a:p>
          <a:p>
            <a:r>
              <a:rPr lang="en-US" sz="3200" dirty="0"/>
              <a:t>Results and Future Work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Shape 809">
            <a:extLst>
              <a:ext uri="{FF2B5EF4-FFF2-40B4-BE49-F238E27FC236}">
                <a16:creationId xmlns:a16="http://schemas.microsoft.com/office/drawing/2014/main" id="{2BC8E7D5-39CB-4CFB-83D5-CCBA8B82A35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23053" y="141946"/>
            <a:ext cx="4176000" cy="1771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2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514FAC7-EF6E-4797-AFF3-1449165EDB3F}"/>
              </a:ext>
            </a:extLst>
          </p:cNvPr>
          <p:cNvCxnSpPr/>
          <p:nvPr/>
        </p:nvCxnSpPr>
        <p:spPr>
          <a:xfrm>
            <a:off x="5627605" y="5012869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59B46C1-8C16-40C9-8DE1-1C0923B1C765}"/>
              </a:ext>
            </a:extLst>
          </p:cNvPr>
          <p:cNvCxnSpPr/>
          <p:nvPr/>
        </p:nvCxnSpPr>
        <p:spPr>
          <a:xfrm>
            <a:off x="5625972" y="4838371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544C2C0-E477-433B-BF10-E2EB8154E474}"/>
              </a:ext>
            </a:extLst>
          </p:cNvPr>
          <p:cNvCxnSpPr/>
          <p:nvPr/>
        </p:nvCxnSpPr>
        <p:spPr>
          <a:xfrm>
            <a:off x="5627605" y="5186382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EA59FD-3C9B-4409-81EE-F8F706F1ABDD}"/>
              </a:ext>
            </a:extLst>
          </p:cNvPr>
          <p:cNvCxnSpPr/>
          <p:nvPr/>
        </p:nvCxnSpPr>
        <p:spPr>
          <a:xfrm>
            <a:off x="5625972" y="4688257"/>
            <a:ext cx="12923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Technique 3: Model-based 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D0A87-5902-40F1-9FD7-9B474FA2B5C1}"/>
              </a:ext>
            </a:extLst>
          </p:cNvPr>
          <p:cNvSpPr txBox="1"/>
          <p:nvPr/>
        </p:nvSpPr>
        <p:spPr>
          <a:xfrm>
            <a:off x="1270172" y="2662876"/>
            <a:ext cx="2904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P4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EB25E-CBB9-408E-B9B5-AE888DC8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5" y="1813826"/>
            <a:ext cx="996700" cy="8666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33B33C-3BA5-4D3C-B6D7-04B4C3F2B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04" y="1873450"/>
            <a:ext cx="747356" cy="747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019238-C904-4DAC-899A-1D2C8DCE516A}"/>
              </a:ext>
            </a:extLst>
          </p:cNvPr>
          <p:cNvSpPr txBox="1"/>
          <p:nvPr/>
        </p:nvSpPr>
        <p:spPr>
          <a:xfrm>
            <a:off x="5465156" y="1601343"/>
            <a:ext cx="97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P4C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DCFBB9-F16D-4FCA-98A9-78446AB0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6" y="1683960"/>
            <a:ext cx="871348" cy="11282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DD833C-F9A2-4B22-AE7E-A05DC1486D9B}"/>
              </a:ext>
            </a:extLst>
          </p:cNvPr>
          <p:cNvSpPr txBox="1"/>
          <p:nvPr/>
        </p:nvSpPr>
        <p:spPr>
          <a:xfrm>
            <a:off x="53598" y="2778662"/>
            <a:ext cx="116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Bludgeon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0EBB55-B67B-4387-BFA7-9B61C16F5782}"/>
              </a:ext>
            </a:extLst>
          </p:cNvPr>
          <p:cNvSpPr txBox="1"/>
          <p:nvPr/>
        </p:nvSpPr>
        <p:spPr>
          <a:xfrm>
            <a:off x="1116921" y="1733883"/>
            <a:ext cx="115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</a:t>
            </a:r>
          </a:p>
        </p:txBody>
      </p:sp>
      <p:sp>
        <p:nvSpPr>
          <p:cNvPr id="45" name="AutoShape 4" descr="blob:null/b12dd4b2-776d-4746-9042-802afd85a4db">
            <a:extLst>
              <a:ext uri="{FF2B5EF4-FFF2-40B4-BE49-F238E27FC236}">
                <a16:creationId xmlns:a16="http://schemas.microsoft.com/office/drawing/2014/main" id="{A429A97C-99F4-4E76-A0BE-E3FA0D46B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65480" y="3180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408E96-CF67-4CF0-8E21-ECAF82A556FD}"/>
              </a:ext>
            </a:extLst>
          </p:cNvPr>
          <p:cNvSpPr txBox="1"/>
          <p:nvPr/>
        </p:nvSpPr>
        <p:spPr>
          <a:xfrm>
            <a:off x="1059010" y="3552959"/>
            <a:ext cx="1327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Gauntlet</a:t>
            </a:r>
          </a:p>
          <a:p>
            <a:pPr algn="ctr"/>
            <a:r>
              <a:rPr lang="en-US" sz="2000" dirty="0"/>
              <a:t>interpreter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3DFF12D-582D-47CE-BB40-CE229812E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05" y="3474241"/>
            <a:ext cx="403563" cy="8077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D0E16D3-F9E5-431E-8CF9-8C72A09FB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75" y="5210481"/>
            <a:ext cx="669638" cy="66071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C09D287-4EB8-48F1-848E-E5E44AFFF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9" y="4326013"/>
            <a:ext cx="660710" cy="66071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7D88732-3995-4CF7-8464-15B77960C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17" y="4727667"/>
            <a:ext cx="653941" cy="385723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227E2E0C-4265-476D-863A-295F7E153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11" y="1923123"/>
            <a:ext cx="669638" cy="660710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9CBDCE85-0355-4FFE-97D8-D3E89E752277}"/>
              </a:ext>
            </a:extLst>
          </p:cNvPr>
          <p:cNvSpPr txBox="1"/>
          <p:nvPr/>
        </p:nvSpPr>
        <p:spPr>
          <a:xfrm>
            <a:off x="9734835" y="2620806"/>
            <a:ext cx="1211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Crash bug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08D54E7-5FB1-4831-8C1C-59EE49A80442}"/>
              </a:ext>
            </a:extLst>
          </p:cNvPr>
          <p:cNvSpPr txBox="1"/>
          <p:nvPr/>
        </p:nvSpPr>
        <p:spPr>
          <a:xfrm>
            <a:off x="10231260" y="5959948"/>
            <a:ext cx="1676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Validation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bug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1A7D4DF-FCD3-4203-A8C9-4F49F767BAF1}"/>
              </a:ext>
            </a:extLst>
          </p:cNvPr>
          <p:cNvSpPr txBox="1"/>
          <p:nvPr/>
        </p:nvSpPr>
        <p:spPr>
          <a:xfrm>
            <a:off x="10846749" y="3902200"/>
            <a:ext cx="48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4ABF83FF-3B1A-48E9-9328-A025F0843BC3}"/>
              </a:ext>
            </a:extLst>
          </p:cNvPr>
          <p:cNvSpPr txBox="1"/>
          <p:nvPr/>
        </p:nvSpPr>
        <p:spPr>
          <a:xfrm>
            <a:off x="3709091" y="1776672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Compile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99D7A59-2574-4867-9F13-E7C0920562BE}"/>
              </a:ext>
            </a:extLst>
          </p:cNvPr>
          <p:cNvSpPr txBox="1"/>
          <p:nvPr/>
        </p:nvSpPr>
        <p:spPr>
          <a:xfrm>
            <a:off x="6856439" y="1745569"/>
            <a:ext cx="214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Non-zero exit code</a:t>
            </a:r>
          </a:p>
        </p:txBody>
      </p:sp>
      <p:cxnSp>
        <p:nvCxnSpPr>
          <p:cNvPr id="283" name="Connector: Elbow 282">
            <a:extLst>
              <a:ext uri="{FF2B5EF4-FFF2-40B4-BE49-F238E27FC236}">
                <a16:creationId xmlns:a16="http://schemas.microsoft.com/office/drawing/2014/main" id="{D36C3BBF-A55A-4F46-ACBB-98ADC2066455}"/>
              </a:ext>
            </a:extLst>
          </p:cNvPr>
          <p:cNvCxnSpPr>
            <a:cxnSpLocks/>
            <a:stCxn id="30" idx="3"/>
            <a:endCxn id="8" idx="1"/>
          </p:cNvCxnSpPr>
          <p:nvPr/>
        </p:nvCxnSpPr>
        <p:spPr>
          <a:xfrm flipV="1">
            <a:off x="1258664" y="2247128"/>
            <a:ext cx="968021" cy="9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or: Elbow 295">
            <a:extLst>
              <a:ext uri="{FF2B5EF4-FFF2-40B4-BE49-F238E27FC236}">
                <a16:creationId xmlns:a16="http://schemas.microsoft.com/office/drawing/2014/main" id="{1EC83399-993B-4355-82D0-8647DF056A8A}"/>
              </a:ext>
            </a:extLst>
          </p:cNvPr>
          <p:cNvCxnSpPr>
            <a:cxnSpLocks/>
            <a:stCxn id="24" idx="2"/>
            <a:endCxn id="77" idx="0"/>
          </p:cNvCxnSpPr>
          <p:nvPr/>
        </p:nvCxnSpPr>
        <p:spPr>
          <a:xfrm rot="16200000" flipH="1">
            <a:off x="5596250" y="2633737"/>
            <a:ext cx="1951075" cy="1925211"/>
          </a:xfrm>
          <a:prstGeom prst="bentConnector3">
            <a:avLst>
              <a:gd name="adj1" fmla="val 1875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1FD075-0109-4137-82DF-C8790DA39A3A}"/>
              </a:ext>
            </a:extLst>
          </p:cNvPr>
          <p:cNvGrpSpPr/>
          <p:nvPr/>
        </p:nvGrpSpPr>
        <p:grpSpPr>
          <a:xfrm>
            <a:off x="4604892" y="4234558"/>
            <a:ext cx="1318651" cy="1094702"/>
            <a:chOff x="7243081" y="1683960"/>
            <a:chExt cx="1318651" cy="109470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AEB1A7-A0EC-423B-BC72-83B51FF752FF}"/>
                </a:ext>
              </a:extLst>
            </p:cNvPr>
            <p:cNvSpPr/>
            <p:nvPr/>
          </p:nvSpPr>
          <p:spPr>
            <a:xfrm>
              <a:off x="7243081" y="1970942"/>
              <a:ext cx="1021080" cy="80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Pass_1.p4</a:t>
              </a:r>
              <a:endParaRPr lang="en-DE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727672-D95E-47D3-AE0A-9FF9070A6D9E}"/>
                </a:ext>
              </a:extLst>
            </p:cNvPr>
            <p:cNvSpPr/>
            <p:nvPr/>
          </p:nvSpPr>
          <p:spPr>
            <a:xfrm>
              <a:off x="7340424" y="1889666"/>
              <a:ext cx="1021080" cy="80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Pass_1.p4</a:t>
              </a:r>
              <a:endParaRPr lang="en-DE" sz="16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624BDE-A05E-44B6-9365-D8470D2EB8B4}"/>
                </a:ext>
              </a:extLst>
            </p:cNvPr>
            <p:cNvSpPr/>
            <p:nvPr/>
          </p:nvSpPr>
          <p:spPr>
            <a:xfrm>
              <a:off x="7440538" y="1786813"/>
              <a:ext cx="1021080" cy="80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Pass_1.p4</a:t>
              </a:r>
              <a:endParaRPr lang="en-DE" sz="16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FA2FAD2-00E1-44BF-8987-513DACA59F3B}"/>
                </a:ext>
              </a:extLst>
            </p:cNvPr>
            <p:cNvSpPr/>
            <p:nvPr/>
          </p:nvSpPr>
          <p:spPr>
            <a:xfrm>
              <a:off x="7540652" y="1683960"/>
              <a:ext cx="1021080" cy="80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test1.stf</a:t>
              </a:r>
              <a:endParaRPr lang="en-DE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7" name="Picture 76" descr="Image vectorielle gratuite: Routeur, Logo, Symboles - Image gratuite ...">
            <a:extLst>
              <a:ext uri="{FF2B5EF4-FFF2-40B4-BE49-F238E27FC236}">
                <a16:creationId xmlns:a16="http://schemas.microsoft.com/office/drawing/2014/main" id="{E74286CA-1EBB-439C-A741-1E6ACFFC2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01" y="4571881"/>
            <a:ext cx="1091184" cy="801338"/>
          </a:xfrm>
          <a:prstGeom prst="rect">
            <a:avLst/>
          </a:prstGeom>
        </p:spPr>
      </p:pic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D41D3DF9-1BE4-4EBC-BD88-2B74118E4A75}"/>
              </a:ext>
            </a:extLst>
          </p:cNvPr>
          <p:cNvCxnSpPr>
            <a:cxnSpLocks/>
            <a:stCxn id="7" idx="2"/>
            <a:endCxn id="74" idx="0"/>
          </p:cNvCxnSpPr>
          <p:nvPr/>
        </p:nvCxnSpPr>
        <p:spPr>
          <a:xfrm rot="5400000">
            <a:off x="2516562" y="3268612"/>
            <a:ext cx="411255" cy="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F51D307E-7258-4D60-A7BB-D48A57122283}"/>
              </a:ext>
            </a:extLst>
          </p:cNvPr>
          <p:cNvCxnSpPr>
            <a:cxnSpLocks/>
            <a:stCxn id="74" idx="2"/>
            <a:endCxn id="60" idx="0"/>
          </p:cNvCxnSpPr>
          <p:nvPr/>
        </p:nvCxnSpPr>
        <p:spPr>
          <a:xfrm rot="16200000" flipH="1">
            <a:off x="2499334" y="4504813"/>
            <a:ext cx="44570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428803A-B03D-4FA0-A26C-03C233AE14DE}"/>
              </a:ext>
            </a:extLst>
          </p:cNvPr>
          <p:cNvCxnSpPr>
            <a:cxnSpLocks/>
          </p:cNvCxnSpPr>
          <p:nvPr/>
        </p:nvCxnSpPr>
        <p:spPr>
          <a:xfrm>
            <a:off x="3068790" y="4911541"/>
            <a:ext cx="1437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77ECB70-AA73-49AE-B5A6-381ADFEADD39}"/>
              </a:ext>
            </a:extLst>
          </p:cNvPr>
          <p:cNvCxnSpPr>
            <a:cxnSpLocks/>
          </p:cNvCxnSpPr>
          <p:nvPr/>
        </p:nvCxnSpPr>
        <p:spPr>
          <a:xfrm>
            <a:off x="3264728" y="2253478"/>
            <a:ext cx="19016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71D9475-42E7-4895-9649-95A467E5AD3C}"/>
              </a:ext>
            </a:extLst>
          </p:cNvPr>
          <p:cNvCxnSpPr>
            <a:cxnSpLocks/>
            <a:stCxn id="24" idx="3"/>
            <a:endCxn id="265" idx="1"/>
          </p:cNvCxnSpPr>
          <p:nvPr/>
        </p:nvCxnSpPr>
        <p:spPr>
          <a:xfrm>
            <a:off x="5982860" y="2247128"/>
            <a:ext cx="4194251" cy="6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451191B-00F4-483F-8B1C-83771505D55C}"/>
              </a:ext>
            </a:extLst>
          </p:cNvPr>
          <p:cNvSpPr txBox="1"/>
          <p:nvPr/>
        </p:nvSpPr>
        <p:spPr>
          <a:xfrm>
            <a:off x="9190898" y="3247390"/>
            <a:ext cx="19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Recorded output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9F2DA7F-37DC-4B73-AA19-81B8F27F84B2}"/>
              </a:ext>
            </a:extLst>
          </p:cNvPr>
          <p:cNvSpPr txBox="1"/>
          <p:nvPr/>
        </p:nvSpPr>
        <p:spPr>
          <a:xfrm>
            <a:off x="5923543" y="3083269"/>
            <a:ext cx="1424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Load target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15EF94D-61E2-4EDF-8BC5-A69CF6868F3B}"/>
              </a:ext>
            </a:extLst>
          </p:cNvPr>
          <p:cNvSpPr txBox="1"/>
          <p:nvPr/>
        </p:nvSpPr>
        <p:spPr>
          <a:xfrm>
            <a:off x="5950455" y="3854615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Feed</a:t>
            </a:r>
          </a:p>
          <a:p>
            <a:pPr algn="ctr"/>
            <a:r>
              <a:rPr lang="en-US" sz="2000" dirty="0"/>
              <a:t> packets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BBF8685-C543-4BE0-B3AE-F9ABE07759AD}"/>
              </a:ext>
            </a:extLst>
          </p:cNvPr>
          <p:cNvSpPr txBox="1"/>
          <p:nvPr/>
        </p:nvSpPr>
        <p:spPr>
          <a:xfrm>
            <a:off x="3159433" y="4037178"/>
            <a:ext cx="1155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</a:t>
            </a:r>
          </a:p>
          <a:p>
            <a:r>
              <a:rPr lang="en-US" sz="2000" dirty="0"/>
              <a:t> test files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4E15C8AC-FCB5-4999-9590-78BE039A6C6B}"/>
              </a:ext>
            </a:extLst>
          </p:cNvPr>
          <p:cNvCxnSpPr>
            <a:cxnSpLocks/>
            <a:stCxn id="60" idx="2"/>
            <a:endCxn id="131" idx="5"/>
          </p:cNvCxnSpPr>
          <p:nvPr/>
        </p:nvCxnSpPr>
        <p:spPr>
          <a:xfrm rot="5400000" flipH="1" flipV="1">
            <a:off x="5919519" y="1887666"/>
            <a:ext cx="28392" cy="6423055"/>
          </a:xfrm>
          <a:prstGeom prst="bentConnector3">
            <a:avLst>
              <a:gd name="adj1" fmla="val -257734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Arrow: Left-Right 130">
            <a:extLst>
              <a:ext uri="{FF2B5EF4-FFF2-40B4-BE49-F238E27FC236}">
                <a16:creationId xmlns:a16="http://schemas.microsoft.com/office/drawing/2014/main" id="{C9728396-A919-4259-8AEA-1D4C37F0C256}"/>
              </a:ext>
            </a:extLst>
          </p:cNvPr>
          <p:cNvSpPr/>
          <p:nvPr/>
        </p:nvSpPr>
        <p:spPr>
          <a:xfrm>
            <a:off x="8749354" y="4747653"/>
            <a:ext cx="791777" cy="4497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486BCAD-DE2E-4C32-9D27-B72F55859217}"/>
              </a:ext>
            </a:extLst>
          </p:cNvPr>
          <p:cNvSpPr txBox="1"/>
          <p:nvPr/>
        </p:nvSpPr>
        <p:spPr>
          <a:xfrm>
            <a:off x="4969371" y="5914787"/>
            <a:ext cx="1908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Expected output</a:t>
            </a:r>
          </a:p>
        </p:txBody>
      </p: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8C2A2CD5-8ADC-4F33-A97E-B0F921A5AD41}"/>
              </a:ext>
            </a:extLst>
          </p:cNvPr>
          <p:cNvCxnSpPr>
            <a:cxnSpLocks/>
            <a:stCxn id="131" idx="7"/>
            <a:endCxn id="85" idx="1"/>
          </p:cNvCxnSpPr>
          <p:nvPr/>
        </p:nvCxnSpPr>
        <p:spPr>
          <a:xfrm>
            <a:off x="9541131" y="4972550"/>
            <a:ext cx="1259444" cy="568286"/>
          </a:xfrm>
          <a:prstGeom prst="bentConnector3">
            <a:avLst>
              <a:gd name="adj1" fmla="val 5171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C8484AEB-8208-4847-8C6F-D90EEB5C9054}"/>
              </a:ext>
            </a:extLst>
          </p:cNvPr>
          <p:cNvCxnSpPr>
            <a:cxnSpLocks/>
            <a:stCxn id="131" idx="7"/>
            <a:endCxn id="89" idx="1"/>
          </p:cNvCxnSpPr>
          <p:nvPr/>
        </p:nvCxnSpPr>
        <p:spPr>
          <a:xfrm flipV="1">
            <a:off x="9541131" y="4656368"/>
            <a:ext cx="1305618" cy="3161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" name="Picture 316">
            <a:extLst>
              <a:ext uri="{FF2B5EF4-FFF2-40B4-BE49-F238E27FC236}">
                <a16:creationId xmlns:a16="http://schemas.microsoft.com/office/drawing/2014/main" id="{1DAA6BFC-AE8D-41BC-82A1-E7FCC072D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05" y="3641552"/>
            <a:ext cx="749569" cy="749569"/>
          </a:xfrm>
          <a:prstGeom prst="rect">
            <a:avLst/>
          </a:prstGeom>
        </p:spPr>
      </p:pic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2C031114-5DE7-4D2E-8F75-9649D3498F99}"/>
              </a:ext>
            </a:extLst>
          </p:cNvPr>
          <p:cNvCxnSpPr>
            <a:cxnSpLocks/>
            <a:stCxn id="77" idx="3"/>
            <a:endCxn id="317" idx="0"/>
          </p:cNvCxnSpPr>
          <p:nvPr/>
        </p:nvCxnSpPr>
        <p:spPr>
          <a:xfrm flipV="1">
            <a:off x="8079985" y="3641552"/>
            <a:ext cx="1064305" cy="1330998"/>
          </a:xfrm>
          <a:prstGeom prst="bentConnector4">
            <a:avLst>
              <a:gd name="adj1" fmla="val 32393"/>
              <a:gd name="adj2" fmla="val 11717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or: Elbow 222">
            <a:extLst>
              <a:ext uri="{FF2B5EF4-FFF2-40B4-BE49-F238E27FC236}">
                <a16:creationId xmlns:a16="http://schemas.microsoft.com/office/drawing/2014/main" id="{9628DCB2-80DA-4648-95BF-579FBC52C35B}"/>
              </a:ext>
            </a:extLst>
          </p:cNvPr>
          <p:cNvCxnSpPr>
            <a:cxnSpLocks/>
            <a:stCxn id="317" idx="2"/>
            <a:endCxn id="131" idx="1"/>
          </p:cNvCxnSpPr>
          <p:nvPr/>
        </p:nvCxnSpPr>
        <p:spPr>
          <a:xfrm rot="16200000" flipH="1">
            <a:off x="8910276" y="4625134"/>
            <a:ext cx="468980" cy="95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84E23E1F-26A7-4C1C-9C20-6109726D3E59}"/>
              </a:ext>
            </a:extLst>
          </p:cNvPr>
          <p:cNvSpPr txBox="1"/>
          <p:nvPr/>
        </p:nvSpPr>
        <p:spPr>
          <a:xfrm>
            <a:off x="6915667" y="5466403"/>
            <a:ext cx="161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Target device </a:t>
            </a:r>
          </a:p>
        </p:txBody>
      </p:sp>
    </p:spTree>
    <p:extLst>
      <p:ext uri="{BB962C8B-B14F-4D97-AF65-F5344CB8AC3E}">
        <p14:creationId xmlns:p14="http://schemas.microsoft.com/office/powerpoint/2010/main" val="31645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32" grpId="0"/>
      <p:bldP spid="33" grpId="0"/>
      <p:bldP spid="67" grpId="0"/>
      <p:bldP spid="268" grpId="0"/>
      <p:bldP spid="270" grpId="0"/>
      <p:bldP spid="271" grpId="0"/>
      <p:bldP spid="272" grpId="0"/>
      <p:bldP spid="273" grpId="0"/>
      <p:bldP spid="114" grpId="0"/>
      <p:bldP spid="115" grpId="0"/>
      <p:bldP spid="116" grpId="0"/>
      <p:bldP spid="117" grpId="0"/>
      <p:bldP spid="131" grpId="0" animBg="1"/>
      <p:bldP spid="157" grpId="0"/>
      <p:bldP spid="3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7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Model-based Testing: Details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Requires test framework </a:t>
            </a:r>
          </a:p>
          <a:p>
            <a:r>
              <a:rPr lang="en-US" dirty="0"/>
              <a:t>Input/output pairs are computed based on branch conditions</a:t>
            </a:r>
          </a:p>
          <a:p>
            <a:r>
              <a:rPr lang="en-US" dirty="0"/>
              <a:t>Produces STF files for testing</a:t>
            </a:r>
          </a:p>
          <a:p>
            <a:pPr lvl="1"/>
            <a:r>
              <a:rPr lang="en-US" sz="2800" dirty="0"/>
              <a:t>Converts STF to PTF tests for Tofino</a:t>
            </a:r>
          </a:p>
          <a:p>
            <a:r>
              <a:rPr lang="en-US" dirty="0"/>
              <a:t>Not yet supported:</a:t>
            </a:r>
          </a:p>
          <a:p>
            <a:pPr lvl="1"/>
            <a:r>
              <a:rPr lang="en-US" sz="2800" dirty="0"/>
              <a:t>Insertion of control plane entries  </a:t>
            </a:r>
          </a:p>
          <a:p>
            <a:r>
              <a:rPr lang="en-US" dirty="0"/>
              <a:t>Usage</a:t>
            </a:r>
          </a:p>
          <a:p>
            <a:pPr lvl="1"/>
            <a:endParaRPr 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AAEE08-4F75-48ED-81B0-41EB67F1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99" y="5440676"/>
            <a:ext cx="9648202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DE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python3 generate_p4_test.py –-input out.p4</a:t>
            </a: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649E024-29D7-46A2-886D-77B27321152C}"/>
              </a:ext>
            </a:extLst>
          </p:cNvPr>
          <p:cNvSpPr txBox="1"/>
          <p:nvPr/>
        </p:nvSpPr>
        <p:spPr>
          <a:xfrm>
            <a:off x="6673723" y="2028460"/>
            <a:ext cx="4925788" cy="37856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void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assign_eth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(</a:t>
            </a:r>
            <a:r>
              <a:rPr lang="en-DE" altLang="en-DE" sz="2000" dirty="0" err="1">
                <a:solidFill>
                  <a:srgbClr val="FF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inout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bit&lt;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16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&gt;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) {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if (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== 0) {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	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solidFill>
                  <a:schemeClr val="accent5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	</a:t>
            </a:r>
            <a:r>
              <a:rPr lang="en-DE" altLang="en-DE" sz="2000" dirty="0">
                <a:solidFill>
                  <a:schemeClr val="accent5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return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} 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=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IP4_TYPE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</a:t>
            </a:r>
            <a:r>
              <a:rPr lang="en-DE" altLang="en-DE" sz="2000" dirty="0">
                <a:solidFill>
                  <a:schemeClr val="accent5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return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control</a:t>
            </a:r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 ingress(Header h) {</a:t>
            </a:r>
          </a:p>
          <a:p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  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assign_eth(h.eth.eth_type)</a:t>
            </a:r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</a:p>
          <a:p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of a Real Bug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1401B-2B12-42ED-9BF8-DAE7C46E96D2}"/>
              </a:ext>
            </a:extLst>
          </p:cNvPr>
          <p:cNvSpPr txBox="1"/>
          <p:nvPr/>
        </p:nvSpPr>
        <p:spPr>
          <a:xfrm>
            <a:off x="565140" y="2028460"/>
            <a:ext cx="4933888" cy="37856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void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assign_eth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(</a:t>
            </a:r>
            <a:r>
              <a:rPr lang="en-DE" altLang="en-DE" sz="2000" dirty="0" err="1">
                <a:solidFill>
                  <a:srgbClr val="FF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inout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bit&lt;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16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&gt;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) {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if (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== 0) {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    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=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IP6_TYPE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DE" altLang="en-DE" sz="2000" dirty="0">
                <a:solidFill>
                  <a:schemeClr val="accent5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return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} 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   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 =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IP4_TYPE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000" dirty="0">
                <a:solidFill>
                  <a:schemeClr val="accent5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   </a:t>
            </a:r>
            <a:r>
              <a:rPr lang="en-DE" altLang="en-DE" sz="2000" dirty="0">
                <a:solidFill>
                  <a:schemeClr val="accent5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return</a:t>
            </a: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en-DE" sz="20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control</a:t>
            </a:r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 ingress(Header h) {</a:t>
            </a:r>
          </a:p>
          <a:p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   </a:t>
            </a:r>
            <a:r>
              <a:rPr lang="de-DE" altLang="en-DE" sz="2000" dirty="0">
                <a:latin typeface="Iosevka" panose="02000509000000000000" pitchFamily="49" charset="0"/>
                <a:ea typeface="Iosevka" panose="02000509000000000000" pitchFamily="49" charset="0"/>
              </a:rPr>
              <a:t>assign_eth(h.eth.eth_type)</a:t>
            </a:r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</a:p>
          <a:p>
            <a:r>
              <a:rPr lang="en-US" sz="2000" dirty="0"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8565B7-57CD-4AC3-A1E5-C9234768C5DF}"/>
              </a:ext>
            </a:extLst>
          </p:cNvPr>
          <p:cNvSpPr txBox="1"/>
          <p:nvPr/>
        </p:nvSpPr>
        <p:spPr>
          <a:xfrm rot="16200000">
            <a:off x="5200058" y="3444232"/>
            <a:ext cx="1649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DefUse</a:t>
            </a:r>
            <a:r>
              <a:rPr lang="en-US" sz="2800" dirty="0"/>
              <a:t> Analysis</a:t>
            </a:r>
            <a:endParaRPr lang="en-DE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85616D-A382-498E-BE83-5C9E92511A5B}"/>
              </a:ext>
            </a:extLst>
          </p:cNvPr>
          <p:cNvSpPr/>
          <p:nvPr/>
        </p:nvSpPr>
        <p:spPr>
          <a:xfrm>
            <a:off x="7477699" y="2714252"/>
            <a:ext cx="1598924" cy="6160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C355B-0E31-4E18-AB3A-E36511FBAE58}"/>
              </a:ext>
            </a:extLst>
          </p:cNvPr>
          <p:cNvSpPr txBox="1"/>
          <p:nvPr/>
        </p:nvSpPr>
        <p:spPr>
          <a:xfrm>
            <a:off x="9175530" y="2714251"/>
            <a:ext cx="1934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Assignment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removed!</a:t>
            </a:r>
            <a:endParaRPr lang="en-DE" sz="2800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2B87B1C-0425-4E49-8510-8B6BEFDBB59F}"/>
              </a:ext>
            </a:extLst>
          </p:cNvPr>
          <p:cNvSpPr/>
          <p:nvPr/>
        </p:nvSpPr>
        <p:spPr>
          <a:xfrm>
            <a:off x="5846967" y="2290194"/>
            <a:ext cx="498065" cy="6350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9C85F53-DC25-400C-86F3-684CE9588B5E}"/>
              </a:ext>
            </a:extLst>
          </p:cNvPr>
          <p:cNvSpPr/>
          <p:nvPr/>
        </p:nvSpPr>
        <p:spPr>
          <a:xfrm>
            <a:off x="5848598" y="4992847"/>
            <a:ext cx="498065" cy="6350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704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6" grpId="0"/>
      <p:bldP spid="18" grpId="0" animBg="1"/>
      <p:bldP spid="12" grpId="0"/>
      <p:bldP spid="11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Tracked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223E3A-7981-44B0-B6F3-2C550BC9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 </a:t>
            </a:r>
            <a:r>
              <a:rPr lang="de-DE" b="1" dirty="0"/>
              <a:t>96</a:t>
            </a:r>
            <a:r>
              <a:rPr lang="de-DE" dirty="0"/>
              <a:t> </a:t>
            </a:r>
            <a:r>
              <a:rPr lang="en-US" dirty="0"/>
              <a:t>compiler bugs in 8 months</a:t>
            </a:r>
          </a:p>
          <a:p>
            <a:pPr lvl="1"/>
            <a:r>
              <a:rPr lang="en-US" sz="2800" b="1" dirty="0"/>
              <a:t>62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compiler crashes</a:t>
            </a:r>
            <a:r>
              <a:rPr lang="en-US" sz="2800" dirty="0"/>
              <a:t>, 25/62 in the Tofino compiler back end</a:t>
            </a:r>
          </a:p>
          <a:p>
            <a:pPr lvl="1"/>
            <a:r>
              <a:rPr lang="en-US" sz="2800" b="1" dirty="0"/>
              <a:t>34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semantic bugs</a:t>
            </a:r>
            <a:r>
              <a:rPr lang="en-US" sz="2800" dirty="0"/>
              <a:t>, 7/34 in in the Tofino compiler back end</a:t>
            </a:r>
          </a:p>
          <a:p>
            <a:r>
              <a:rPr lang="en-US" dirty="0"/>
              <a:t>Resulted in </a:t>
            </a:r>
            <a:r>
              <a:rPr lang="en-US" b="1" dirty="0"/>
              <a:t>6 </a:t>
            </a:r>
            <a:r>
              <a:rPr lang="en-US" dirty="0"/>
              <a:t>specification changes</a:t>
            </a:r>
          </a:p>
          <a:p>
            <a:r>
              <a:rPr lang="en-US" dirty="0"/>
              <a:t>Gauntlet is now a part of the continuous integration pipeline of P4C!</a:t>
            </a:r>
          </a:p>
        </p:txBody>
      </p:sp>
    </p:spTree>
    <p:extLst>
      <p:ext uri="{BB962C8B-B14F-4D97-AF65-F5344CB8AC3E}">
        <p14:creationId xmlns:p14="http://schemas.microsoft.com/office/powerpoint/2010/main" val="3923545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Details: Bug Locations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223E3A-7981-44B0-B6F3-2C550BC9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Front End:</a:t>
            </a:r>
          </a:p>
          <a:p>
            <a:pPr lvl="1"/>
            <a:r>
              <a:rPr lang="de-DE" sz="2800" dirty="0"/>
              <a:t>38/96 bugs, exclusively detected in P4C</a:t>
            </a:r>
          </a:p>
          <a:p>
            <a:pPr lvl="1"/>
            <a:r>
              <a:rPr lang="de-DE" sz="2800" dirty="0"/>
              <a:t>A lot of type-checking issues</a:t>
            </a:r>
          </a:p>
          <a:p>
            <a:r>
              <a:rPr lang="de-DE" dirty="0"/>
              <a:t>Mid End:</a:t>
            </a:r>
          </a:p>
          <a:p>
            <a:pPr lvl="1"/>
            <a:r>
              <a:rPr lang="de-DE" sz="2800" dirty="0"/>
              <a:t>21/96, bugs were largely semantic</a:t>
            </a:r>
          </a:p>
          <a:p>
            <a:pPr lvl="1"/>
            <a:r>
              <a:rPr lang="de-DE" sz="2800" dirty="0"/>
              <a:t>More advanced transformations?</a:t>
            </a:r>
          </a:p>
          <a:p>
            <a:r>
              <a:rPr lang="de-DE" dirty="0"/>
              <a:t>Back End:</a:t>
            </a:r>
          </a:p>
          <a:p>
            <a:pPr lvl="1"/>
            <a:r>
              <a:rPr lang="de-DE" sz="2800" dirty="0"/>
              <a:t>37/96, primarily in the Tofino compiler</a:t>
            </a:r>
          </a:p>
          <a:p>
            <a:pPr lvl="1"/>
            <a:r>
              <a:rPr lang="de-DE" sz="2800" b="1" dirty="0"/>
              <a:t>Front- and mid-end bugs also apply to the Tofino compiler</a:t>
            </a:r>
            <a:endParaRPr lang="de-DE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950EB-EB6F-4625-B604-4C1558842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54" y="134937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Limitations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012"/>
          </a:xfrm>
        </p:spPr>
        <p:txBody>
          <a:bodyPr>
            <a:normAutofit/>
          </a:bodyPr>
          <a:lstStyle/>
          <a:p>
            <a:r>
              <a:rPr lang="en-US" dirty="0"/>
              <a:t>The bug-finding techniques require semantics</a:t>
            </a:r>
          </a:p>
          <a:p>
            <a:pPr lvl="1"/>
            <a:r>
              <a:rPr lang="en-US" sz="2800" dirty="0"/>
              <a:t>Bugs in the semantics lead to false positives</a:t>
            </a:r>
          </a:p>
          <a:p>
            <a:pPr lvl="1"/>
            <a:r>
              <a:rPr lang="en-US" sz="2800" dirty="0"/>
              <a:t>Non-programmable blocks not specified</a:t>
            </a:r>
          </a:p>
          <a:p>
            <a:pPr lvl="2"/>
            <a:r>
              <a:rPr lang="en-US" sz="2800" dirty="0"/>
              <a:t>Model-based testing fundamentally limited</a:t>
            </a:r>
          </a:p>
          <a:p>
            <a:r>
              <a:rPr lang="en-US" dirty="0"/>
              <a:t>Parser semantics not efficient and well tested</a:t>
            </a:r>
          </a:p>
          <a:p>
            <a:pPr lvl="1"/>
            <a:r>
              <a:rPr lang="en-US" sz="2800" dirty="0"/>
              <a:t>Full (single-thread) validation of switch.p4 takes ~5 hours</a:t>
            </a:r>
          </a:p>
          <a:p>
            <a:r>
              <a:rPr lang="en-US" dirty="0"/>
              <a:t>Semantics are specifically tailored for specification equality checks</a:t>
            </a:r>
          </a:p>
          <a:p>
            <a:pPr lvl="1"/>
            <a:r>
              <a:rPr lang="en-US" sz="2800" dirty="0"/>
              <a:t>Not general, may not capture all safety or functional properties</a:t>
            </a:r>
          </a:p>
          <a:p>
            <a:pPr lvl="1"/>
            <a:r>
              <a:rPr lang="en-US" sz="2800" dirty="0"/>
              <a:t>Cannot identify more than correctness bugs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1AE29-7633-444F-8D5E-307168CD4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68" y="214363"/>
            <a:ext cx="2952649" cy="29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Future Work and Ideas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Extend translation validation to back ends</a:t>
            </a:r>
          </a:p>
          <a:p>
            <a:pPr lvl="1"/>
            <a:r>
              <a:rPr lang="en-US" sz="2800" dirty="0"/>
              <a:t>Guarantees correctness during the entire compilation process</a:t>
            </a:r>
          </a:p>
          <a:p>
            <a:pPr lvl="1"/>
            <a:r>
              <a:rPr lang="en-US" sz="2800" dirty="0"/>
              <a:t>Requires access to the back end and its IR</a:t>
            </a:r>
          </a:p>
          <a:p>
            <a:r>
              <a:rPr lang="en-US" dirty="0"/>
              <a:t>Facilitate more aggressive optimizations</a:t>
            </a:r>
          </a:p>
          <a:p>
            <a:pPr lvl="1"/>
            <a:r>
              <a:rPr lang="en-US" sz="2800" dirty="0"/>
              <a:t>Skip compiler optimizations that produce incorrect code</a:t>
            </a:r>
          </a:p>
          <a:p>
            <a:pPr lvl="1"/>
            <a:r>
              <a:rPr lang="en-US" sz="2800" dirty="0"/>
              <a:t>Allows fail-safe experimentation</a:t>
            </a:r>
          </a:p>
          <a:p>
            <a:r>
              <a:rPr lang="en-US" dirty="0"/>
              <a:t>Find missed optimizations and performance bugs</a:t>
            </a:r>
          </a:p>
          <a:p>
            <a:pPr lvl="1"/>
            <a:r>
              <a:rPr lang="en-US" sz="2800" dirty="0"/>
              <a:t>Identify when an optimization should have been applied</a:t>
            </a:r>
          </a:p>
          <a:p>
            <a:pPr lvl="1"/>
            <a:r>
              <a:rPr lang="en-US" sz="2800" dirty="0"/>
              <a:t>Identify compiler passes negatively affecting performance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D148-1040-4C1B-89E0-D8AC99A4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 on Contributions</a:t>
            </a:r>
            <a:endParaRPr lang="en-D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55E2-23E6-4304-8F39-FE639DE6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 random program generator that embraces undefined behavior</a:t>
            </a:r>
          </a:p>
          <a:p>
            <a:r>
              <a:rPr lang="en-US" dirty="0"/>
              <a:t>Target-independent, symbolic P4 interpreter</a:t>
            </a:r>
          </a:p>
          <a:p>
            <a:r>
              <a:rPr lang="en-US" dirty="0"/>
              <a:t>Framework that finds miscompilations in P4 programs for…</a:t>
            </a:r>
          </a:p>
          <a:p>
            <a:pPr lvl="1"/>
            <a:r>
              <a:rPr lang="en-US" sz="2800" dirty="0"/>
              <a:t>…every compilation step in the reference compiler</a:t>
            </a:r>
          </a:p>
          <a:p>
            <a:pPr lvl="1"/>
            <a:r>
              <a:rPr lang="en-US" sz="2800" dirty="0"/>
              <a:t>…end-to-end on closed-source P4 compilers </a:t>
            </a:r>
          </a:p>
          <a:p>
            <a:r>
              <a:rPr lang="en-US" dirty="0"/>
              <a:t>Identified </a:t>
            </a:r>
            <a:r>
              <a:rPr lang="en-US" b="1" dirty="0"/>
              <a:t>more than 90 </a:t>
            </a:r>
            <a:r>
              <a:rPr lang="en-US" dirty="0"/>
              <a:t>bugs within four months of testing</a:t>
            </a:r>
          </a:p>
          <a:p>
            <a:pPr lvl="1"/>
            <a:r>
              <a:rPr lang="en-US" sz="2800" dirty="0"/>
              <a:t>Reported to open-source community and fixed</a:t>
            </a:r>
          </a:p>
          <a:p>
            <a:pPr lvl="1"/>
            <a:r>
              <a:rPr lang="en-US" sz="2800" dirty="0"/>
              <a:t>Also found many bugs in the Tofino compiler</a:t>
            </a:r>
            <a:endParaRPr lang="en-D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7839B-08B1-4EF9-AD38-B0336CDFBF74}"/>
              </a:ext>
            </a:extLst>
          </p:cNvPr>
          <p:cNvSpPr txBox="1"/>
          <p:nvPr/>
        </p:nvSpPr>
        <p:spPr>
          <a:xfrm>
            <a:off x="3009900" y="5915353"/>
            <a:ext cx="6172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2800" dirty="0">
                <a:hlinkClick r:id="rId2"/>
              </a:rPr>
              <a:t>https://github.com/p4gauntlet/gauntlet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1915482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479C4-412D-45B8-8973-A934EBC9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BACKUP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56990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D148-1040-4C1B-89E0-D8AC99A4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Performance Numbers</a:t>
            </a:r>
            <a:endParaRPr lang="en-DE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78282F-DAF5-4837-A0C8-30DF27BD9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79485"/>
              </p:ext>
            </p:extLst>
          </p:nvPr>
        </p:nvGraphicFramePr>
        <p:xfrm>
          <a:off x="838199" y="1945640"/>
          <a:ext cx="10344324" cy="3596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86081">
                  <a:extLst>
                    <a:ext uri="{9D8B030D-6E8A-4147-A177-3AD203B41FA5}">
                      <a16:colId xmlns:a16="http://schemas.microsoft.com/office/drawing/2014/main" val="460097584"/>
                    </a:ext>
                  </a:extLst>
                </a:gridCol>
                <a:gridCol w="2586081">
                  <a:extLst>
                    <a:ext uri="{9D8B030D-6E8A-4147-A177-3AD203B41FA5}">
                      <a16:colId xmlns:a16="http://schemas.microsoft.com/office/drawing/2014/main" val="716128421"/>
                    </a:ext>
                  </a:extLst>
                </a:gridCol>
                <a:gridCol w="2586081">
                  <a:extLst>
                    <a:ext uri="{9D8B030D-6E8A-4147-A177-3AD203B41FA5}">
                      <a16:colId xmlns:a16="http://schemas.microsoft.com/office/drawing/2014/main" val="3805192233"/>
                    </a:ext>
                  </a:extLst>
                </a:gridCol>
                <a:gridCol w="2586081">
                  <a:extLst>
                    <a:ext uri="{9D8B030D-6E8A-4147-A177-3AD203B41FA5}">
                      <a16:colId xmlns:a16="http://schemas.microsoft.com/office/drawing/2014/main" val="3794033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Program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Architecture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Lines of Code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Time (mm:ss)</a:t>
                      </a:r>
                      <a:endParaRPr lang="en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92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tna_simple_switch.p4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TNA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1940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00:05</a:t>
                      </a:r>
                      <a:endParaRPr lang="en-D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8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switch_tofino_x0.p4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TNA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5751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00:51</a:t>
                      </a:r>
                      <a:endParaRPr lang="en-DE" sz="2000" b="1" dirty="0"/>
                    </a:p>
                    <a:p>
                      <a:endParaRPr lang="en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2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switch_tofino2_y0.p4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TNA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6024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00:53</a:t>
                      </a:r>
                      <a:endParaRPr lang="en-DE" sz="2000" b="1" dirty="0"/>
                    </a:p>
                    <a:p>
                      <a:endParaRPr lang="en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41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fabric.p4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V1Model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958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00:02</a:t>
                      </a:r>
                      <a:endParaRPr lang="en-DE" sz="2000" b="1" dirty="0"/>
                    </a:p>
                    <a:p>
                      <a:endParaRPr lang="en-D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2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switch.p4 (from P4-14)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V1Model</a:t>
                      </a:r>
                      <a:endParaRPr lang="en-DE" sz="2000" dirty="0"/>
                    </a:p>
                    <a:p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5894</a:t>
                      </a:r>
                      <a:endParaRPr lang="en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10:20</a:t>
                      </a:r>
                      <a:endParaRPr lang="en-DE" sz="2000" b="1" dirty="0"/>
                    </a:p>
                    <a:p>
                      <a:endParaRPr lang="en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8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86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What is P4?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115"/>
            <a:ext cx="1062955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High-level programming language for network data planes</a:t>
            </a:r>
          </a:p>
          <a:p>
            <a:pPr lvl="1"/>
            <a:r>
              <a:rPr lang="en-US" sz="2800" dirty="0"/>
              <a:t>Allows for protocol flexibility</a:t>
            </a:r>
          </a:p>
          <a:p>
            <a:pPr lvl="1"/>
            <a:r>
              <a:rPr lang="en-US" sz="2800" dirty="0"/>
              <a:t>Specifies a packet processing pipeline</a:t>
            </a:r>
          </a:p>
          <a:p>
            <a:r>
              <a:rPr lang="en-US" dirty="0"/>
              <a:t>Compiled and loaded into target platform</a:t>
            </a:r>
          </a:p>
          <a:p>
            <a:r>
              <a:rPr lang="en-US" dirty="0"/>
              <a:t>Open and standardized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Shape 809">
            <a:extLst>
              <a:ext uri="{FF2B5EF4-FFF2-40B4-BE49-F238E27FC236}">
                <a16:creationId xmlns:a16="http://schemas.microsoft.com/office/drawing/2014/main" id="{2BC8E7D5-39CB-4CFB-83D5-CCBA8B82A35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23053" y="141946"/>
            <a:ext cx="4176000" cy="1771920"/>
          </a:xfrm>
          <a:prstGeom prst="rect">
            <a:avLst/>
          </a:prstGeom>
          <a:ln>
            <a:noFill/>
          </a:ln>
        </p:spPr>
      </p:pic>
      <p:sp>
        <p:nvSpPr>
          <p:cNvPr id="4" name="CustomShape 2">
            <a:extLst>
              <a:ext uri="{FF2B5EF4-FFF2-40B4-BE49-F238E27FC236}">
                <a16:creationId xmlns:a16="http://schemas.microsoft.com/office/drawing/2014/main" id="{03AD6E41-6307-41C7-923D-D1208A80A493}"/>
              </a:ext>
            </a:extLst>
          </p:cNvPr>
          <p:cNvSpPr/>
          <p:nvPr/>
        </p:nvSpPr>
        <p:spPr>
          <a:xfrm>
            <a:off x="1529580" y="5281533"/>
            <a:ext cx="9132840" cy="11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Calibri"/>
                <a:hlinkClick r:id="rId3"/>
              </a:rPr>
              <a:t>P4: Programming Protocol-Independent Packet Processors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Pat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Bosshart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, Dan Daly, Glen Gibb, Martin Izzard, Nick McKeown, Jennifer Rexford, Cole Schlesinger, Dan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Talayco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, Amin Vahdat, George Varghese, David Walker </a:t>
            </a:r>
            <a:r>
              <a:rPr lang="en-US" sz="1600" b="0" i="1" strike="noStrike" spc="-1" dirty="0">
                <a:solidFill>
                  <a:srgbClr val="000000"/>
                </a:solidFill>
                <a:latin typeface="Calibri"/>
              </a:rPr>
              <a:t>ACM SIGCOMM Computer Communications Review (CCR). Volume 44, Issue #3 (July 2014)</a:t>
            </a:r>
            <a:endParaRPr lang="en-US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1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D148-1040-4C1B-89E0-D8AC99A4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P4: Current Landscape</a:t>
            </a:r>
            <a:endParaRPr lang="en-D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55E2-23E6-4304-8F39-FE639DE6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Language has reached a stable state with P4</a:t>
            </a:r>
            <a:r>
              <a:rPr lang="en-US" baseline="-25000" dirty="0"/>
              <a:t>16</a:t>
            </a:r>
          </a:p>
          <a:p>
            <a:r>
              <a:rPr lang="en-US" dirty="0"/>
              <a:t>Increasingly adopted by commercial enterprises</a:t>
            </a:r>
          </a:p>
          <a:p>
            <a:pPr lvl="1"/>
            <a:r>
              <a:rPr lang="en-US" b="1" dirty="0"/>
              <a:t>Back ends</a:t>
            </a:r>
            <a:r>
              <a:rPr lang="en-US" dirty="0"/>
              <a:t>: Barefoot Tofino, Cisco Silicone One, Xilinx </a:t>
            </a:r>
            <a:r>
              <a:rPr lang="en-US" dirty="0" err="1"/>
              <a:t>Netcope</a:t>
            </a:r>
            <a:r>
              <a:rPr lang="en-US" dirty="0"/>
              <a:t> P4, …</a:t>
            </a:r>
          </a:p>
          <a:p>
            <a:pPr lvl="1"/>
            <a:r>
              <a:rPr lang="en-US" b="1" dirty="0"/>
              <a:t>Users</a:t>
            </a:r>
            <a:r>
              <a:rPr lang="en-US" dirty="0"/>
              <a:t>: Google, Broadcom, Nokia, Orange, Princeton…</a:t>
            </a:r>
          </a:p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has a reference compiler: P4C</a:t>
            </a:r>
          </a:p>
          <a:p>
            <a:pPr lvl="1"/>
            <a:r>
              <a:rPr lang="en-US" dirty="0"/>
              <a:t>Has status similar to LLVM/GCC; represents the language specification</a:t>
            </a:r>
          </a:p>
          <a:p>
            <a:pPr lvl="1"/>
            <a:r>
              <a:rPr lang="en-US" dirty="0"/>
              <a:t>Users convert the generated IR to their target instruction set</a:t>
            </a:r>
          </a:p>
          <a:p>
            <a:pPr lvl="1"/>
            <a:r>
              <a:rPr lang="en-US" dirty="0"/>
              <a:t>P4C transforms input → streamlines code and includes code quality passes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2D29D-6A8D-43DC-A54A-7505CDEB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62" y="48186"/>
            <a:ext cx="4369491" cy="28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2673B84-DD0D-4A44-A40E-CF9044AD4E3C}"/>
              </a:ext>
            </a:extLst>
          </p:cNvPr>
          <p:cNvGrpSpPr/>
          <p:nvPr/>
        </p:nvGrpSpPr>
        <p:grpSpPr>
          <a:xfrm>
            <a:off x="6787141" y="3016462"/>
            <a:ext cx="1266999" cy="1945076"/>
            <a:chOff x="6120826" y="2965839"/>
            <a:chExt cx="1266999" cy="1945076"/>
          </a:xfrm>
        </p:grpSpPr>
        <p:sp>
          <p:nvSpPr>
            <p:cNvPr id="4" name="Rectangle 3"/>
            <p:cNvSpPr/>
            <p:nvPr/>
          </p:nvSpPr>
          <p:spPr>
            <a:xfrm>
              <a:off x="6120826" y="2965839"/>
              <a:ext cx="1266999" cy="19450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400" dirty="0"/>
                <a:t>Mid End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3F6DC49-319C-4791-A123-2CDCFB19D460}"/>
                </a:ext>
              </a:extLst>
            </p:cNvPr>
            <p:cNvSpPr/>
            <p:nvPr/>
          </p:nvSpPr>
          <p:spPr>
            <a:xfrm>
              <a:off x="6202624" y="3765381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7232DC-947C-424C-B0E8-139CC0D659FC}"/>
                </a:ext>
              </a:extLst>
            </p:cNvPr>
            <p:cNvSpPr/>
            <p:nvPr/>
          </p:nvSpPr>
          <p:spPr>
            <a:xfrm>
              <a:off x="6316924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D5EA9C5-47D1-410A-A511-AE06C0BD0D0C}"/>
                </a:ext>
              </a:extLst>
            </p:cNvPr>
            <p:cNvSpPr/>
            <p:nvPr/>
          </p:nvSpPr>
          <p:spPr>
            <a:xfrm>
              <a:off x="6442166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449EEA-2CCF-44AB-9E5A-36F7C3468E1D}"/>
                </a:ext>
              </a:extLst>
            </p:cNvPr>
            <p:cNvSpPr/>
            <p:nvPr/>
          </p:nvSpPr>
          <p:spPr>
            <a:xfrm>
              <a:off x="6570586" y="3765380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6334E7C-1BCF-4889-833C-441179095DB2}"/>
                </a:ext>
              </a:extLst>
            </p:cNvPr>
            <p:cNvSpPr/>
            <p:nvPr/>
          </p:nvSpPr>
          <p:spPr>
            <a:xfrm>
              <a:off x="6684886" y="3765381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0FDE6A-E591-4B4D-A64B-42AF38D1AC9C}"/>
                </a:ext>
              </a:extLst>
            </p:cNvPr>
            <p:cNvSpPr/>
            <p:nvPr/>
          </p:nvSpPr>
          <p:spPr>
            <a:xfrm>
              <a:off x="6810128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43069CB-C261-4786-A717-50621C896763}"/>
                </a:ext>
              </a:extLst>
            </p:cNvPr>
            <p:cNvSpPr/>
            <p:nvPr/>
          </p:nvSpPr>
          <p:spPr>
            <a:xfrm>
              <a:off x="6935371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CEBA39-41FC-4402-B493-2B1100B68581}"/>
                </a:ext>
              </a:extLst>
            </p:cNvPr>
            <p:cNvSpPr/>
            <p:nvPr/>
          </p:nvSpPr>
          <p:spPr>
            <a:xfrm>
              <a:off x="7049671" y="3765382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1668577-78F3-4BDD-B1CF-ADED637DBD8C}"/>
                </a:ext>
              </a:extLst>
            </p:cNvPr>
            <p:cNvSpPr/>
            <p:nvPr/>
          </p:nvSpPr>
          <p:spPr>
            <a:xfrm>
              <a:off x="7174913" y="3765381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7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Compiler Context: P4C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4126" y="3694576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4733" y="3681316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938525" y="3780000"/>
            <a:ext cx="168793" cy="34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ight Arrow 12"/>
          <p:cNvSpPr/>
          <p:nvPr/>
        </p:nvSpPr>
        <p:spPr>
          <a:xfrm>
            <a:off x="5767879" y="3780000"/>
            <a:ext cx="168793" cy="34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ight Arrow 14"/>
          <p:cNvSpPr/>
          <p:nvPr/>
        </p:nvSpPr>
        <p:spPr>
          <a:xfrm>
            <a:off x="6433619" y="3780000"/>
            <a:ext cx="168793" cy="34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ight Arrow 15"/>
          <p:cNvSpPr/>
          <p:nvPr/>
        </p:nvSpPr>
        <p:spPr>
          <a:xfrm>
            <a:off x="8864126" y="3780000"/>
            <a:ext cx="168793" cy="34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TextBox 17"/>
          <p:cNvSpPr txBox="1"/>
          <p:nvPr/>
        </p:nvSpPr>
        <p:spPr>
          <a:xfrm>
            <a:off x="7419068" y="5597676"/>
            <a:ext cx="299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Target-specific </a:t>
            </a:r>
            <a:r>
              <a:rPr lang="en-US" sz="2000" dirty="0" err="1"/>
              <a:t>nanopasses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419096" y="5393165"/>
            <a:ext cx="367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Target-independent </a:t>
            </a:r>
            <a:r>
              <a:rPr lang="en-US" sz="2000" dirty="0" err="1"/>
              <a:t>nanopasses</a:t>
            </a:r>
            <a:endParaRPr lang="en-US" sz="2000" dirty="0"/>
          </a:p>
          <a:p>
            <a:pPr algn="ctr"/>
            <a:r>
              <a:rPr lang="en-US" sz="2000" dirty="0"/>
              <a:t>(25+ distinct transformations)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4690" y="2030030"/>
            <a:ext cx="3359894" cy="46166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Same IR</a:t>
            </a:r>
          </a:p>
        </p:txBody>
      </p:sp>
      <p:cxnSp>
        <p:nvCxnSpPr>
          <p:cNvPr id="22" name="Straight Arrow Connector 21"/>
          <p:cNvCxnSpPr>
            <a:cxnSpLocks/>
            <a:stCxn id="20" idx="2"/>
            <a:endCxn id="8" idx="0"/>
          </p:cNvCxnSpPr>
          <p:nvPr/>
        </p:nvCxnSpPr>
        <p:spPr>
          <a:xfrm flipH="1">
            <a:off x="6189126" y="2491695"/>
            <a:ext cx="15511" cy="120288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20" idx="3"/>
            <a:endCxn id="9" idx="0"/>
          </p:cNvCxnSpPr>
          <p:nvPr/>
        </p:nvCxnSpPr>
        <p:spPr>
          <a:xfrm>
            <a:off x="7884584" y="2260863"/>
            <a:ext cx="695149" cy="142045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42039" y="1471934"/>
            <a:ext cx="2891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IR with target-specific</a:t>
            </a:r>
          </a:p>
          <a:p>
            <a:pPr algn="ctr"/>
            <a:r>
              <a:rPr lang="en-US" sz="2400" i="1" dirty="0"/>
              <a:t>extensions</a:t>
            </a:r>
          </a:p>
        </p:txBody>
      </p:sp>
      <p:cxnSp>
        <p:nvCxnSpPr>
          <p:cNvPr id="27" name="Straight Arrow Connector 26"/>
          <p:cNvCxnSpPr>
            <a:cxnSpLocks/>
            <a:stCxn id="26" idx="2"/>
            <a:endCxn id="6" idx="0"/>
          </p:cNvCxnSpPr>
          <p:nvPr/>
        </p:nvCxnSpPr>
        <p:spPr>
          <a:xfrm flipH="1">
            <a:off x="9868936" y="2302931"/>
            <a:ext cx="19012" cy="71353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710E31-B3FA-40D5-B3C3-C4CA6464DBD7}"/>
              </a:ext>
            </a:extLst>
          </p:cNvPr>
          <p:cNvSpPr/>
          <p:nvPr/>
        </p:nvSpPr>
        <p:spPr>
          <a:xfrm>
            <a:off x="2189996" y="3043403"/>
            <a:ext cx="988408" cy="1945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/>
              <a:t>P4</a:t>
            </a:r>
            <a:r>
              <a:rPr lang="en-US" sz="2400" baseline="-25000" dirty="0"/>
              <a:t>16</a:t>
            </a:r>
            <a:endParaRPr lang="en-US" sz="2400" dirty="0"/>
          </a:p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3B7178-52EF-4AF3-8201-4ABBE80ECB99}"/>
              </a:ext>
            </a:extLst>
          </p:cNvPr>
          <p:cNvSpPr txBox="1"/>
          <p:nvPr/>
        </p:nvSpPr>
        <p:spPr>
          <a:xfrm>
            <a:off x="3457994" y="3695741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</a:t>
            </a:r>
          </a:p>
        </p:txBody>
      </p:sp>
      <p:sp>
        <p:nvSpPr>
          <p:cNvPr id="28" name="Right Arrow 12">
            <a:extLst>
              <a:ext uri="{FF2B5EF4-FFF2-40B4-BE49-F238E27FC236}">
                <a16:creationId xmlns:a16="http://schemas.microsoft.com/office/drawing/2014/main" id="{E4E8D888-14D9-4982-BA56-43AB1BEB1E58}"/>
              </a:ext>
            </a:extLst>
          </p:cNvPr>
          <p:cNvSpPr/>
          <p:nvPr/>
        </p:nvSpPr>
        <p:spPr>
          <a:xfrm>
            <a:off x="3274538" y="3780000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ight Arrow 12">
            <a:extLst>
              <a:ext uri="{FF2B5EF4-FFF2-40B4-BE49-F238E27FC236}">
                <a16:creationId xmlns:a16="http://schemas.microsoft.com/office/drawing/2014/main" id="{E5BECB21-4A1D-41FC-83E4-1FBEDF242535}"/>
              </a:ext>
            </a:extLst>
          </p:cNvPr>
          <p:cNvSpPr/>
          <p:nvPr/>
        </p:nvSpPr>
        <p:spPr>
          <a:xfrm>
            <a:off x="3980519" y="3780000"/>
            <a:ext cx="168793" cy="34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551E6E-01A4-455F-ADEB-184B50DF642D}"/>
              </a:ext>
            </a:extLst>
          </p:cNvPr>
          <p:cNvGrpSpPr/>
          <p:nvPr/>
        </p:nvGrpSpPr>
        <p:grpSpPr>
          <a:xfrm>
            <a:off x="4228113" y="3036747"/>
            <a:ext cx="1432381" cy="1945076"/>
            <a:chOff x="3302967" y="2965839"/>
            <a:chExt cx="1432381" cy="1945076"/>
          </a:xfrm>
        </p:grpSpPr>
        <p:sp>
          <p:nvSpPr>
            <p:cNvPr id="5" name="Rectangle 4"/>
            <p:cNvSpPr/>
            <p:nvPr/>
          </p:nvSpPr>
          <p:spPr>
            <a:xfrm>
              <a:off x="3302967" y="2965839"/>
              <a:ext cx="1432381" cy="19450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400" dirty="0"/>
                <a:t>Front End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7B069F-ADE0-4819-B9D7-D3EE52C6C143}"/>
                </a:ext>
              </a:extLst>
            </p:cNvPr>
            <p:cNvSpPr/>
            <p:nvPr/>
          </p:nvSpPr>
          <p:spPr>
            <a:xfrm>
              <a:off x="3365863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FAAE51-7179-4296-9A5D-C48397F11D99}"/>
                </a:ext>
              </a:extLst>
            </p:cNvPr>
            <p:cNvSpPr/>
            <p:nvPr/>
          </p:nvSpPr>
          <p:spPr>
            <a:xfrm>
              <a:off x="3480163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52F80D-D757-4E5F-80F4-6AB2890C4EA4}"/>
                </a:ext>
              </a:extLst>
            </p:cNvPr>
            <p:cNvSpPr/>
            <p:nvPr/>
          </p:nvSpPr>
          <p:spPr>
            <a:xfrm>
              <a:off x="3605405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E51371-FB6A-4723-A37A-A2F92CCD7C20}"/>
                </a:ext>
              </a:extLst>
            </p:cNvPr>
            <p:cNvSpPr/>
            <p:nvPr/>
          </p:nvSpPr>
          <p:spPr>
            <a:xfrm>
              <a:off x="3719705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2D19DC-521F-47F9-9FBD-FBB4771940E7}"/>
                </a:ext>
              </a:extLst>
            </p:cNvPr>
            <p:cNvSpPr/>
            <p:nvPr/>
          </p:nvSpPr>
          <p:spPr>
            <a:xfrm>
              <a:off x="3844948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02BC3C-7775-4CD4-AF12-07DFD3998B12}"/>
                </a:ext>
              </a:extLst>
            </p:cNvPr>
            <p:cNvSpPr/>
            <p:nvPr/>
          </p:nvSpPr>
          <p:spPr>
            <a:xfrm>
              <a:off x="3959248" y="3765383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13ED7D-C0B3-4FB7-81C3-73110A73B20A}"/>
                </a:ext>
              </a:extLst>
            </p:cNvPr>
            <p:cNvSpPr/>
            <p:nvPr/>
          </p:nvSpPr>
          <p:spPr>
            <a:xfrm>
              <a:off x="4084490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EDB1B6-AF91-4F5A-AA38-1BA7214BC928}"/>
                </a:ext>
              </a:extLst>
            </p:cNvPr>
            <p:cNvSpPr/>
            <p:nvPr/>
          </p:nvSpPr>
          <p:spPr>
            <a:xfrm>
              <a:off x="4198790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B39E2C5-D74B-4160-8437-E15BD812C9A3}"/>
                </a:ext>
              </a:extLst>
            </p:cNvPr>
            <p:cNvSpPr/>
            <p:nvPr/>
          </p:nvSpPr>
          <p:spPr>
            <a:xfrm>
              <a:off x="4324033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DB08CC-18F5-4AEF-8BA2-16B66F407707}"/>
                </a:ext>
              </a:extLst>
            </p:cNvPr>
            <p:cNvSpPr/>
            <p:nvPr/>
          </p:nvSpPr>
          <p:spPr>
            <a:xfrm>
              <a:off x="4438333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05CA2B-9B7F-4B23-94E1-A2A789758BCC}"/>
                </a:ext>
              </a:extLst>
            </p:cNvPr>
            <p:cNvSpPr/>
            <p:nvPr/>
          </p:nvSpPr>
          <p:spPr>
            <a:xfrm>
              <a:off x="4563575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215844-5630-451A-893E-F86D81CD056F}"/>
              </a:ext>
            </a:extLst>
          </p:cNvPr>
          <p:cNvGrpSpPr/>
          <p:nvPr/>
        </p:nvGrpSpPr>
        <p:grpSpPr>
          <a:xfrm>
            <a:off x="9179432" y="3016462"/>
            <a:ext cx="1379008" cy="1945076"/>
            <a:chOff x="8513117" y="2965839"/>
            <a:chExt cx="1379008" cy="1945076"/>
          </a:xfrm>
        </p:grpSpPr>
        <p:sp>
          <p:nvSpPr>
            <p:cNvPr id="6" name="Rectangle 5"/>
            <p:cNvSpPr/>
            <p:nvPr/>
          </p:nvSpPr>
          <p:spPr>
            <a:xfrm>
              <a:off x="8513117" y="2965839"/>
              <a:ext cx="1379008" cy="19450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400" dirty="0"/>
                <a:t>Back End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4B7D066-FBFB-488B-975F-10BDBC2A9139}"/>
                </a:ext>
              </a:extLst>
            </p:cNvPr>
            <p:cNvSpPr/>
            <p:nvPr/>
          </p:nvSpPr>
          <p:spPr>
            <a:xfrm>
              <a:off x="8682047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9F57F4-648C-440E-9235-43E0DE1CF5F4}"/>
                </a:ext>
              </a:extLst>
            </p:cNvPr>
            <p:cNvSpPr/>
            <p:nvPr/>
          </p:nvSpPr>
          <p:spPr>
            <a:xfrm>
              <a:off x="8807290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1087F-3CA8-4ACE-826C-B153287438BE}"/>
                </a:ext>
              </a:extLst>
            </p:cNvPr>
            <p:cNvSpPr/>
            <p:nvPr/>
          </p:nvSpPr>
          <p:spPr>
            <a:xfrm>
              <a:off x="8921590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1559EE4-0923-42D4-A696-264374308038}"/>
                </a:ext>
              </a:extLst>
            </p:cNvPr>
            <p:cNvSpPr/>
            <p:nvPr/>
          </p:nvSpPr>
          <p:spPr>
            <a:xfrm>
              <a:off x="9046832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1DFC7CA-E2A1-47D2-B0E7-538DE2875DD3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4872162" y="4318180"/>
            <a:ext cx="59889" cy="114589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4EF8C2A-42A5-4B4C-BC84-EA5034D8861D}"/>
              </a:ext>
            </a:extLst>
          </p:cNvPr>
          <p:cNvCxnSpPr>
            <a:cxnSpLocks/>
            <a:stCxn id="18" idx="0"/>
            <a:endCxn id="65" idx="2"/>
          </p:cNvCxnSpPr>
          <p:nvPr/>
        </p:nvCxnSpPr>
        <p:spPr>
          <a:xfrm flipH="1" flipV="1">
            <a:off x="7398858" y="4297893"/>
            <a:ext cx="1516045" cy="129978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F7491CC-093B-491D-B1FB-99E00445F9AA}"/>
              </a:ext>
            </a:extLst>
          </p:cNvPr>
          <p:cNvCxnSpPr>
            <a:cxnSpLocks/>
            <a:stCxn id="18" idx="0"/>
            <a:endCxn id="59" idx="2"/>
          </p:cNvCxnSpPr>
          <p:nvPr/>
        </p:nvCxnSpPr>
        <p:spPr>
          <a:xfrm flipV="1">
            <a:off x="8914903" y="4297894"/>
            <a:ext cx="845901" cy="129978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DAF8D6D-5FF0-4E80-BC4D-6CEF1A439A39}"/>
              </a:ext>
            </a:extLst>
          </p:cNvPr>
          <p:cNvCxnSpPr>
            <a:cxnSpLocks/>
            <a:stCxn id="20" idx="1"/>
            <a:endCxn id="25" idx="0"/>
          </p:cNvCxnSpPr>
          <p:nvPr/>
        </p:nvCxnSpPr>
        <p:spPr>
          <a:xfrm flipH="1">
            <a:off x="3692994" y="2260863"/>
            <a:ext cx="831696" cy="143487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541A5D6B-909D-4787-8034-FCBFE7C3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0" y="3450955"/>
            <a:ext cx="623437" cy="53804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113B772-1B2D-49E9-8B3C-A86C727F3F2F}"/>
              </a:ext>
            </a:extLst>
          </p:cNvPr>
          <p:cNvSpPr txBox="1"/>
          <p:nvPr/>
        </p:nvSpPr>
        <p:spPr>
          <a:xfrm>
            <a:off x="214876" y="3053254"/>
            <a:ext cx="187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P4 Program</a:t>
            </a:r>
          </a:p>
        </p:txBody>
      </p:sp>
      <p:sp>
        <p:nvSpPr>
          <p:cNvPr id="87" name="Right Arrow 14">
            <a:extLst>
              <a:ext uri="{FF2B5EF4-FFF2-40B4-BE49-F238E27FC236}">
                <a16:creationId xmlns:a16="http://schemas.microsoft.com/office/drawing/2014/main" id="{A2E8B013-0251-4DB8-82D9-FDEE365B3EFE}"/>
              </a:ext>
            </a:extLst>
          </p:cNvPr>
          <p:cNvSpPr/>
          <p:nvPr/>
        </p:nvSpPr>
        <p:spPr>
          <a:xfrm>
            <a:off x="8175940" y="3773410"/>
            <a:ext cx="168793" cy="34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25DB3-06A5-4F4D-AAF5-CE1C82C89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91" y="3915415"/>
            <a:ext cx="611180" cy="527467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5A4799B-752B-476E-8E7A-14C26C37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10" y="4217796"/>
            <a:ext cx="577342" cy="49826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A0C3565-0E06-47ED-A995-A750F1029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7" y="3555698"/>
            <a:ext cx="996700" cy="86660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AAACEB6-72DB-4F82-B6D0-91DE04874B80}"/>
              </a:ext>
            </a:extLst>
          </p:cNvPr>
          <p:cNvSpPr txBox="1"/>
          <p:nvPr/>
        </p:nvSpPr>
        <p:spPr>
          <a:xfrm>
            <a:off x="214876" y="6115465"/>
            <a:ext cx="3524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IR: Intermediate Representation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43D6237-DFE4-44E3-A239-729CDF94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36" y="3517677"/>
            <a:ext cx="577342" cy="49826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5C571B3-2F02-471E-AC8F-8E561C38C431}"/>
              </a:ext>
            </a:extLst>
          </p:cNvPr>
          <p:cNvSpPr txBox="1"/>
          <p:nvPr/>
        </p:nvSpPr>
        <p:spPr>
          <a:xfrm>
            <a:off x="3821564" y="6115465"/>
            <a:ext cx="5766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Nanopass</a:t>
            </a:r>
            <a:r>
              <a:rPr lang="de-DE" sz="2000" dirty="0"/>
              <a:t>: Small program transformation using 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81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3" grpId="0" animBg="1"/>
      <p:bldP spid="15" grpId="0" animBg="1"/>
      <p:bldP spid="16" grpId="0" animBg="1"/>
      <p:bldP spid="18" grpId="0"/>
      <p:bldP spid="19" grpId="0"/>
      <p:bldP spid="20" grpId="0" animBg="1"/>
      <p:bldP spid="26" grpId="0"/>
      <p:bldP spid="24" grpId="0" animBg="1"/>
      <p:bldP spid="25" grpId="0"/>
      <p:bldP spid="28" grpId="0" animBg="1"/>
      <p:bldP spid="29" grpId="0" animBg="1"/>
      <p:bldP spid="86" grpId="0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 We Know if P4C Compiles Correctly?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959"/>
            <a:ext cx="10515600" cy="4351338"/>
          </a:xfrm>
        </p:spPr>
        <p:txBody>
          <a:bodyPr/>
          <a:lstStyle/>
          <a:p>
            <a:r>
              <a:rPr lang="en-US" dirty="0"/>
              <a:t>Data plane equipment is part of core infrastructure</a:t>
            </a:r>
          </a:p>
          <a:p>
            <a:pPr lvl="1"/>
            <a:r>
              <a:rPr lang="en-US" sz="2800" dirty="0"/>
              <a:t>High impact of erroneous compilation</a:t>
            </a:r>
          </a:p>
          <a:p>
            <a:pPr lvl="1"/>
            <a:r>
              <a:rPr lang="en-US" sz="2800" dirty="0"/>
              <a:t>Faulty packet processing hard to detect</a:t>
            </a:r>
            <a:endParaRPr lang="en-US" sz="3200" dirty="0"/>
          </a:p>
          <a:p>
            <a:r>
              <a:rPr lang="en-US" dirty="0"/>
              <a:t>Prior research shows that GCC/LLVM had hundreds of subtle bugs</a:t>
            </a:r>
          </a:p>
          <a:p>
            <a:pPr lvl="1"/>
            <a:r>
              <a:rPr lang="en-US" sz="2800" dirty="0"/>
              <a:t>P4C certainly no exception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4C1C4-CD95-4A8E-BFC8-A758DE6B48E9}"/>
              </a:ext>
            </a:extLst>
          </p:cNvPr>
          <p:cNvSpPr txBox="1"/>
          <p:nvPr/>
        </p:nvSpPr>
        <p:spPr>
          <a:xfrm>
            <a:off x="453006" y="4896404"/>
            <a:ext cx="106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can we ensure that P4 compilers are reliable?</a:t>
            </a:r>
            <a:endParaRPr lang="en-DE" sz="40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9ED5E7-4209-4C7B-BEBF-75F839146D7B}"/>
              </a:ext>
            </a:extLst>
          </p:cNvPr>
          <p:cNvSpPr/>
          <p:nvPr/>
        </p:nvSpPr>
        <p:spPr>
          <a:xfrm rot="5400000">
            <a:off x="5238697" y="4329848"/>
            <a:ext cx="498065" cy="6350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9072C35-74BB-4208-BDB1-A1F8CC92E989}"/>
              </a:ext>
            </a:extLst>
          </p:cNvPr>
          <p:cNvSpPr/>
          <p:nvPr/>
        </p:nvSpPr>
        <p:spPr>
          <a:xfrm rot="5400000">
            <a:off x="2669171" y="4329848"/>
            <a:ext cx="498065" cy="6350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EABE85F-ED0B-4A15-8195-88064E902587}"/>
              </a:ext>
            </a:extLst>
          </p:cNvPr>
          <p:cNvSpPr/>
          <p:nvPr/>
        </p:nvSpPr>
        <p:spPr>
          <a:xfrm rot="5400000">
            <a:off x="7808223" y="4329848"/>
            <a:ext cx="498065" cy="6350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473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4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06"/>
            <a:ext cx="657453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Stages of Testing a Compiler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F003B9-C6C5-4C9F-8509-F4B9BF71B176}"/>
              </a:ext>
            </a:extLst>
          </p:cNvPr>
          <p:cNvSpPr/>
          <p:nvPr/>
        </p:nvSpPr>
        <p:spPr>
          <a:xfrm>
            <a:off x="1581912" y="1742400"/>
            <a:ext cx="3615239" cy="621619"/>
          </a:xfrm>
          <a:prstGeom prst="rect">
            <a:avLst/>
          </a:prstGeom>
          <a:solidFill>
            <a:srgbClr val="FF96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Sequence of ASCII characters</a:t>
            </a:r>
            <a:endParaRPr lang="en-DE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0B7FE8-C647-43D6-B705-C33BB87A0458}"/>
              </a:ext>
            </a:extLst>
          </p:cNvPr>
          <p:cNvSpPr/>
          <p:nvPr/>
        </p:nvSpPr>
        <p:spPr>
          <a:xfrm>
            <a:off x="1581912" y="2361600"/>
            <a:ext cx="3615239" cy="6216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Sequence of words, etc.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DE3FAD-BBBC-4211-9372-A2B1DD6FF0AE}"/>
              </a:ext>
            </a:extLst>
          </p:cNvPr>
          <p:cNvSpPr/>
          <p:nvPr/>
        </p:nvSpPr>
        <p:spPr>
          <a:xfrm>
            <a:off x="1581912" y="2984400"/>
            <a:ext cx="3615239" cy="6216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Syntactically correct program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85DA9-482D-4E52-9A3E-5CB04D615A52}"/>
              </a:ext>
            </a:extLst>
          </p:cNvPr>
          <p:cNvSpPr/>
          <p:nvPr/>
        </p:nvSpPr>
        <p:spPr>
          <a:xfrm>
            <a:off x="1581912" y="3607200"/>
            <a:ext cx="3615239" cy="6216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Type-correct program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8FB7F0-7780-4216-8E99-F34623CDDB9A}"/>
              </a:ext>
            </a:extLst>
          </p:cNvPr>
          <p:cNvSpPr/>
          <p:nvPr/>
        </p:nvSpPr>
        <p:spPr>
          <a:xfrm>
            <a:off x="1581912" y="4226400"/>
            <a:ext cx="3615239" cy="6216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Statically conforming program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EB9D37-E18E-4CBC-A6D2-CAD9FE67971D}"/>
              </a:ext>
            </a:extLst>
          </p:cNvPr>
          <p:cNvSpPr/>
          <p:nvPr/>
        </p:nvSpPr>
        <p:spPr>
          <a:xfrm>
            <a:off x="1581912" y="4848019"/>
            <a:ext cx="3615239" cy="6216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Dynamically conforming program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BBEDD9-2F89-4021-AE1A-3A20C173CA9F}"/>
              </a:ext>
            </a:extLst>
          </p:cNvPr>
          <p:cNvSpPr/>
          <p:nvPr/>
        </p:nvSpPr>
        <p:spPr>
          <a:xfrm>
            <a:off x="1581912" y="5467219"/>
            <a:ext cx="3615239" cy="621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Model-conforming program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6409201-8F52-43E0-9078-5E5E095BF269}"/>
              </a:ext>
            </a:extLst>
          </p:cNvPr>
          <p:cNvSpPr/>
          <p:nvPr/>
        </p:nvSpPr>
        <p:spPr>
          <a:xfrm>
            <a:off x="206037" y="1740635"/>
            <a:ext cx="701040" cy="4351335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Increased Precision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8B67FA-1D91-4B96-8E7F-85F76A293442}"/>
              </a:ext>
            </a:extLst>
          </p:cNvPr>
          <p:cNvSpPr/>
          <p:nvPr/>
        </p:nvSpPr>
        <p:spPr>
          <a:xfrm>
            <a:off x="2051304" y="6279406"/>
            <a:ext cx="10052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Differential testing for software</a:t>
            </a:r>
            <a:r>
              <a:rPr lang="en-US" sz="1600" dirty="0"/>
              <a:t>. , </a:t>
            </a:r>
            <a:r>
              <a:rPr lang="en-US" sz="1600" dirty="0" err="1"/>
              <a:t>McKeeman</a:t>
            </a:r>
            <a:r>
              <a:rPr lang="en-US" sz="1600" dirty="0"/>
              <a:t>, William M., </a:t>
            </a:r>
            <a:r>
              <a:rPr lang="en-US" sz="1600" i="1" dirty="0"/>
              <a:t>Digital Technical Journal</a:t>
            </a:r>
            <a:r>
              <a:rPr lang="en-US" sz="1600" dirty="0"/>
              <a:t> 10.1 (1998): 100-107.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A1F50-5A2A-4EF8-9F41-862F7251EB0C}"/>
              </a:ext>
            </a:extLst>
          </p:cNvPr>
          <p:cNvSpPr txBox="1"/>
          <p:nvPr/>
        </p:nvSpPr>
        <p:spPr>
          <a:xfrm>
            <a:off x="1059763" y="1866778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endParaRPr lang="en-DE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D688FE-5A94-493B-ADD5-E1F53660EB95}"/>
              </a:ext>
            </a:extLst>
          </p:cNvPr>
          <p:cNvSpPr txBox="1"/>
          <p:nvPr/>
        </p:nvSpPr>
        <p:spPr>
          <a:xfrm>
            <a:off x="1059763" y="2488398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DE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6DD1ED-0BB3-450F-8EFC-D66C61F6397C}"/>
              </a:ext>
            </a:extLst>
          </p:cNvPr>
          <p:cNvSpPr txBox="1"/>
          <p:nvPr/>
        </p:nvSpPr>
        <p:spPr>
          <a:xfrm>
            <a:off x="1059763" y="3110017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DE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C64EDF-ECD7-41C3-A58F-548F6653C3C8}"/>
              </a:ext>
            </a:extLst>
          </p:cNvPr>
          <p:cNvSpPr txBox="1"/>
          <p:nvPr/>
        </p:nvSpPr>
        <p:spPr>
          <a:xfrm>
            <a:off x="1043048" y="3731635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endParaRPr lang="en-DE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C97EB-9CB0-4714-A8FA-B40BF5904F56}"/>
              </a:ext>
            </a:extLst>
          </p:cNvPr>
          <p:cNvSpPr txBox="1"/>
          <p:nvPr/>
        </p:nvSpPr>
        <p:spPr>
          <a:xfrm>
            <a:off x="1043048" y="4353255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en-DE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14DDF7-881D-44E3-8E3F-7893F526F633}"/>
              </a:ext>
            </a:extLst>
          </p:cNvPr>
          <p:cNvSpPr txBox="1"/>
          <p:nvPr/>
        </p:nvSpPr>
        <p:spPr>
          <a:xfrm>
            <a:off x="1056132" y="4974874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DE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72417A-4286-4522-9343-F2FDF01E02A1}"/>
              </a:ext>
            </a:extLst>
          </p:cNvPr>
          <p:cNvSpPr txBox="1"/>
          <p:nvPr/>
        </p:nvSpPr>
        <p:spPr>
          <a:xfrm>
            <a:off x="1056132" y="5596494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  <a:endParaRPr lang="en-DE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35E1E2-BE3F-405E-9DEB-06D256E8CC6E}"/>
              </a:ext>
            </a:extLst>
          </p:cNvPr>
          <p:cNvSpPr txBox="1"/>
          <p:nvPr/>
        </p:nvSpPr>
        <p:spPr>
          <a:xfrm>
            <a:off x="726471" y="1176253"/>
            <a:ext cx="929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Level</a:t>
            </a:r>
            <a:endParaRPr lang="en-DE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22C874-8D90-4401-ABE3-A6F54BB5291F}"/>
              </a:ext>
            </a:extLst>
          </p:cNvPr>
          <p:cNvSpPr/>
          <p:nvPr/>
        </p:nvSpPr>
        <p:spPr>
          <a:xfrm>
            <a:off x="5197151" y="1742400"/>
            <a:ext cx="3614400" cy="621619"/>
          </a:xfrm>
          <a:prstGeom prst="rect">
            <a:avLst/>
          </a:prstGeom>
          <a:solidFill>
            <a:srgbClr val="FF96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Random bit stream</a:t>
            </a:r>
            <a:endParaRPr lang="en-DE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D517D1-6F63-43B9-84DA-B8841E3DCB33}"/>
              </a:ext>
            </a:extLst>
          </p:cNvPr>
          <p:cNvSpPr/>
          <p:nvPr/>
        </p:nvSpPr>
        <p:spPr>
          <a:xfrm>
            <a:off x="5197151" y="2361600"/>
            <a:ext cx="3614400" cy="6216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Non-alphanumeric names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FAE190-88B1-4CDD-8A10-53608602DF8A}"/>
              </a:ext>
            </a:extLst>
          </p:cNvPr>
          <p:cNvSpPr/>
          <p:nvPr/>
        </p:nvSpPr>
        <p:spPr>
          <a:xfrm>
            <a:off x="5197151" y="2984400"/>
            <a:ext cx="3614400" cy="6216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Missing brackets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F511C7-D24C-4CD0-8EF2-92661D8C8DB6}"/>
              </a:ext>
            </a:extLst>
          </p:cNvPr>
          <p:cNvSpPr/>
          <p:nvPr/>
        </p:nvSpPr>
        <p:spPr>
          <a:xfrm>
            <a:off x="5197151" y="3607200"/>
            <a:ext cx="3614400" cy="6216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Adding int to a header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AB3D1E-0043-4965-B149-C067B7A8DAD7}"/>
              </a:ext>
            </a:extLst>
          </p:cNvPr>
          <p:cNvSpPr/>
          <p:nvPr/>
        </p:nvSpPr>
        <p:spPr>
          <a:xfrm>
            <a:off x="5197151" y="4226400"/>
            <a:ext cx="3614400" cy="6216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Exit within a function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E0B570-9334-45E6-8937-82C854C42362}"/>
              </a:ext>
            </a:extLst>
          </p:cNvPr>
          <p:cNvSpPr/>
          <p:nvPr/>
        </p:nvSpPr>
        <p:spPr>
          <a:xfrm>
            <a:off x="5197151" y="4848019"/>
            <a:ext cx="3614400" cy="6216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/>
              <a:t>Header </a:t>
            </a:r>
            <a:r>
              <a:rPr lang="en-US" sz="2000" dirty="0"/>
              <a:t>Initialization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9A9A0D-54FB-4BE3-99D7-1D8EB77C4A31}"/>
              </a:ext>
            </a:extLst>
          </p:cNvPr>
          <p:cNvSpPr/>
          <p:nvPr/>
        </p:nvSpPr>
        <p:spPr>
          <a:xfrm>
            <a:off x="5197151" y="5467219"/>
            <a:ext cx="3614400" cy="621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/>
              <a:t>Input that leads to wrong output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F52412-7C42-49D0-996C-ED3E0AD6A388}"/>
              </a:ext>
            </a:extLst>
          </p:cNvPr>
          <p:cNvSpPr txBox="1"/>
          <p:nvPr/>
        </p:nvSpPr>
        <p:spPr>
          <a:xfrm>
            <a:off x="2504513" y="1176253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Class</a:t>
            </a:r>
            <a:endParaRPr lang="en-DE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A078AD-B2BC-48F7-86AF-C54048834A01}"/>
              </a:ext>
            </a:extLst>
          </p:cNvPr>
          <p:cNvSpPr txBox="1"/>
          <p:nvPr/>
        </p:nvSpPr>
        <p:spPr>
          <a:xfrm>
            <a:off x="5122978" y="1171190"/>
            <a:ext cx="3782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Adversarial Test Example</a:t>
            </a:r>
            <a:endParaRPr lang="en-DE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5B6974-B654-4C6F-8C58-F0F47C712888}"/>
              </a:ext>
            </a:extLst>
          </p:cNvPr>
          <p:cNvSpPr txBox="1"/>
          <p:nvPr/>
        </p:nvSpPr>
        <p:spPr>
          <a:xfrm>
            <a:off x="9020972" y="1172307"/>
            <a:ext cx="296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Available P4 Tools</a:t>
            </a:r>
            <a:endParaRPr lang="en-DE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820904-21F9-4AB0-A5A8-C5909C08F669}"/>
              </a:ext>
            </a:extLst>
          </p:cNvPr>
          <p:cNvSpPr txBox="1"/>
          <p:nvPr/>
        </p:nvSpPr>
        <p:spPr>
          <a:xfrm>
            <a:off x="9008867" y="2301225"/>
            <a:ext cx="290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Fuzzy Lop (AFL)</a:t>
            </a:r>
          </a:p>
          <a:p>
            <a:r>
              <a:rPr lang="en-US" sz="2000" dirty="0"/>
              <a:t>P4Fuzzer</a:t>
            </a:r>
            <a:endParaRPr lang="en-DE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DCEBA5-17A1-4118-B442-994EBA3DE6C5}"/>
              </a:ext>
            </a:extLst>
          </p:cNvPr>
          <p:cNvSpPr txBox="1"/>
          <p:nvPr/>
        </p:nvSpPr>
        <p:spPr>
          <a:xfrm>
            <a:off x="8868017" y="4697874"/>
            <a:ext cx="3190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Random program generation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combined with semantics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(our work)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13E3DC3-692D-4A6A-AC74-001D59194456}"/>
              </a:ext>
            </a:extLst>
          </p:cNvPr>
          <p:cNvCxnSpPr>
            <a:cxnSpLocks/>
          </p:cNvCxnSpPr>
          <p:nvPr/>
        </p:nvCxnSpPr>
        <p:spPr>
          <a:xfrm>
            <a:off x="8828420" y="4226400"/>
            <a:ext cx="308917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/>
      <p:bldP spid="30" grpId="0"/>
      <p:bldP spid="31" grpId="0"/>
      <p:bldP spid="32" grpId="0"/>
      <p:bldP spid="33" grpId="0"/>
      <p:bldP spid="39" grpId="0"/>
      <p:bldP spid="40" grpId="0"/>
      <p:bldP spid="26" grpId="0" animBg="1"/>
      <p:bldP spid="27" grpId="0" animBg="1"/>
      <p:bldP spid="28" grpId="0" animBg="1"/>
      <p:bldP spid="29" grpId="0" animBg="1"/>
      <p:bldP spid="34" grpId="0" animBg="1"/>
      <p:bldP spid="37" grpId="0" animBg="1"/>
      <p:bldP spid="42" grpId="0" animBg="1"/>
      <p:bldP spid="45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Two Types of Bugs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Crash Bug</a:t>
            </a:r>
          </a:p>
          <a:p>
            <a:pPr lvl="2"/>
            <a:r>
              <a:rPr lang="en-US" sz="2800" dirty="0"/>
              <a:t>“Obvious” bug</a:t>
            </a:r>
          </a:p>
          <a:p>
            <a:pPr lvl="2"/>
            <a:r>
              <a:rPr lang="en-US" sz="2800" dirty="0"/>
              <a:t>Program input causes the compiler to terminate abnormally</a:t>
            </a:r>
          </a:p>
          <a:p>
            <a:pPr lvl="2"/>
            <a:r>
              <a:rPr lang="en-US" sz="2800" dirty="0"/>
              <a:t>All bugs up to level </a:t>
            </a:r>
            <a:r>
              <a:rPr lang="en-US" sz="2800" b="1" dirty="0"/>
              <a:t>5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 err="1">
                <a:solidFill>
                  <a:srgbClr val="7030A0"/>
                </a:solidFill>
              </a:rPr>
              <a:t>Miscompilation</a:t>
            </a:r>
            <a:r>
              <a:rPr lang="en-US" sz="2800" dirty="0">
                <a:solidFill>
                  <a:srgbClr val="7030A0"/>
                </a:solidFill>
              </a:rPr>
              <a:t> or “Semantic Bug”</a:t>
            </a:r>
          </a:p>
          <a:p>
            <a:pPr lvl="2"/>
            <a:r>
              <a:rPr lang="en-US" sz="2800" dirty="0"/>
              <a:t>No error raised, </a:t>
            </a:r>
            <a:r>
              <a:rPr lang="en-US" sz="2800" b="1" dirty="0"/>
              <a:t>but</a:t>
            </a:r>
            <a:r>
              <a:rPr lang="en-US" sz="2800" dirty="0"/>
              <a:t> behavior of program is altered</a:t>
            </a:r>
          </a:p>
          <a:p>
            <a:pPr lvl="2"/>
            <a:r>
              <a:rPr lang="en-US" sz="2800" dirty="0"/>
              <a:t>Typically caused by misbehaving compiler passes</a:t>
            </a:r>
          </a:p>
          <a:p>
            <a:pPr lvl="2"/>
            <a:r>
              <a:rPr lang="en-US" sz="2800" dirty="0"/>
              <a:t>Level </a:t>
            </a:r>
            <a:r>
              <a:rPr lang="en-US" sz="2800" b="1" dirty="0"/>
              <a:t>6</a:t>
            </a:r>
            <a:r>
              <a:rPr lang="en-US" sz="2800" dirty="0"/>
              <a:t> and above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0F4CE9-8BB6-46BA-99A9-1D56B42C01CD}"/>
              </a:ext>
            </a:extLst>
          </p:cNvPr>
          <p:cNvGrpSpPr/>
          <p:nvPr/>
        </p:nvGrpSpPr>
        <p:grpSpPr>
          <a:xfrm>
            <a:off x="8410551" y="195362"/>
            <a:ext cx="3468260" cy="2422003"/>
            <a:chOff x="5398903" y="136639"/>
            <a:chExt cx="6574536" cy="43513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EBE7D0-5DB8-4B2E-A996-7FEE569E2700}"/>
                </a:ext>
              </a:extLst>
            </p:cNvPr>
            <p:cNvSpPr/>
            <p:nvPr/>
          </p:nvSpPr>
          <p:spPr>
            <a:xfrm>
              <a:off x="5398903" y="136639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of ASCII characters</a:t>
              </a:r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750851-DEF6-4038-91CE-FA228A7A23A7}"/>
                </a:ext>
              </a:extLst>
            </p:cNvPr>
            <p:cNvSpPr/>
            <p:nvPr/>
          </p:nvSpPr>
          <p:spPr>
            <a:xfrm>
              <a:off x="5398903" y="758258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Sequence of words, white space…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ED5B19-0C3E-4F51-8163-12F3AA62C0BB}"/>
                </a:ext>
              </a:extLst>
            </p:cNvPr>
            <p:cNvSpPr/>
            <p:nvPr/>
          </p:nvSpPr>
          <p:spPr>
            <a:xfrm>
              <a:off x="5398903" y="1379878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Syntactically correct program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CAFA1F-3ECA-4BCD-824E-F7D046BAA127}"/>
                </a:ext>
              </a:extLst>
            </p:cNvPr>
            <p:cNvSpPr/>
            <p:nvPr/>
          </p:nvSpPr>
          <p:spPr>
            <a:xfrm>
              <a:off x="5398903" y="2001497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Type-correct program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EA6019-26E0-4164-A987-AC707432D7F2}"/>
                </a:ext>
              </a:extLst>
            </p:cNvPr>
            <p:cNvSpPr/>
            <p:nvPr/>
          </p:nvSpPr>
          <p:spPr>
            <a:xfrm>
              <a:off x="5398903" y="2623116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Statically conforming 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B6CF7F-0AFC-47AA-954E-22CB5E3EDB1C}"/>
                </a:ext>
              </a:extLst>
            </p:cNvPr>
            <p:cNvSpPr/>
            <p:nvPr/>
          </p:nvSpPr>
          <p:spPr>
            <a:xfrm>
              <a:off x="5398903" y="3244735"/>
              <a:ext cx="6574536" cy="621619"/>
            </a:xfrm>
            <a:prstGeom prst="rect">
              <a:avLst/>
            </a:prstGeom>
            <a:solidFill>
              <a:srgbClr val="B482DA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Dynamically conforming program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346C39-327D-48D7-9467-B407D149396C}"/>
                </a:ext>
              </a:extLst>
            </p:cNvPr>
            <p:cNvSpPr/>
            <p:nvPr/>
          </p:nvSpPr>
          <p:spPr>
            <a:xfrm>
              <a:off x="5398903" y="3866355"/>
              <a:ext cx="6574536" cy="621619"/>
            </a:xfrm>
            <a:prstGeom prst="rect">
              <a:avLst/>
            </a:prstGeom>
            <a:solidFill>
              <a:srgbClr val="B482DA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Model-conforming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7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Find Crash Bugs in P4?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target level 5 </a:t>
            </a:r>
          </a:p>
          <a:p>
            <a:pPr lvl="1"/>
            <a:r>
              <a:rPr lang="en-US" sz="2800" dirty="0"/>
              <a:t>P4 compilers mature enough to handle 1-3</a:t>
            </a:r>
          </a:p>
          <a:p>
            <a:pPr lvl="1"/>
            <a:r>
              <a:rPr lang="en-US" sz="2800" dirty="0"/>
              <a:t>Generate random programs that are valid</a:t>
            </a:r>
          </a:p>
          <a:p>
            <a:r>
              <a:rPr lang="en-US" dirty="0"/>
              <a:t>Identify programs that cause a non-zero exit code</a:t>
            </a:r>
          </a:p>
          <a:p>
            <a:pPr lvl="1"/>
            <a:r>
              <a:rPr lang="en-US" sz="2800" dirty="0"/>
              <a:t>May be a crash, out-of-memory error, or timeout</a:t>
            </a:r>
          </a:p>
          <a:p>
            <a:pPr lvl="1"/>
            <a:r>
              <a:rPr lang="en-US" sz="2800" dirty="0"/>
              <a:t>Could also be a program that is incorrectly rejected</a:t>
            </a:r>
          </a:p>
          <a:p>
            <a:r>
              <a:rPr lang="en-US" dirty="0"/>
              <a:t>We can also use the random programs for finding semantic bugs </a:t>
            </a:r>
          </a:p>
          <a:p>
            <a:pPr lvl="1"/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3B6E5F-AF0A-4A21-9943-078F29A4AF71}"/>
              </a:ext>
            </a:extLst>
          </p:cNvPr>
          <p:cNvGrpSpPr/>
          <p:nvPr/>
        </p:nvGrpSpPr>
        <p:grpSpPr>
          <a:xfrm>
            <a:off x="8410551" y="195362"/>
            <a:ext cx="3468260" cy="2422003"/>
            <a:chOff x="5398903" y="136639"/>
            <a:chExt cx="6574536" cy="43513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6916D3-6DD5-46CE-99F0-3C5B959D0262}"/>
                </a:ext>
              </a:extLst>
            </p:cNvPr>
            <p:cNvSpPr/>
            <p:nvPr/>
          </p:nvSpPr>
          <p:spPr>
            <a:xfrm>
              <a:off x="5398903" y="136639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of ASCII characters</a:t>
              </a:r>
              <a:endParaRPr lang="en-D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2C6271-EAC9-4F9F-B856-DE3D99E6FC06}"/>
                </a:ext>
              </a:extLst>
            </p:cNvPr>
            <p:cNvSpPr/>
            <p:nvPr/>
          </p:nvSpPr>
          <p:spPr>
            <a:xfrm>
              <a:off x="5398903" y="758258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Sequence of words, white space…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9A7ED5-4A33-4888-A943-D311AF6AB58A}"/>
                </a:ext>
              </a:extLst>
            </p:cNvPr>
            <p:cNvSpPr/>
            <p:nvPr/>
          </p:nvSpPr>
          <p:spPr>
            <a:xfrm>
              <a:off x="5398903" y="1379878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Syntactically correct program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7DAF75-2EDA-45CA-86DD-79D4DFE7348B}"/>
                </a:ext>
              </a:extLst>
            </p:cNvPr>
            <p:cNvSpPr/>
            <p:nvPr/>
          </p:nvSpPr>
          <p:spPr>
            <a:xfrm>
              <a:off x="5398903" y="2001497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Type-correct program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412813-7658-418C-AB5D-36D1B8D74EDE}"/>
                </a:ext>
              </a:extLst>
            </p:cNvPr>
            <p:cNvSpPr/>
            <p:nvPr/>
          </p:nvSpPr>
          <p:spPr>
            <a:xfrm>
              <a:off x="5398903" y="2623116"/>
              <a:ext cx="6574536" cy="621619"/>
            </a:xfrm>
            <a:prstGeom prst="rect">
              <a:avLst/>
            </a:prstGeom>
            <a:solidFill>
              <a:srgbClr val="FC4E4E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Statically conforming program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78C646-A2CA-4AC6-80B3-BC50E11EC2C5}"/>
                </a:ext>
              </a:extLst>
            </p:cNvPr>
            <p:cNvSpPr/>
            <p:nvPr/>
          </p:nvSpPr>
          <p:spPr>
            <a:xfrm>
              <a:off x="5398903" y="3244735"/>
              <a:ext cx="6574536" cy="621619"/>
            </a:xfrm>
            <a:prstGeom prst="rect">
              <a:avLst/>
            </a:prstGeom>
            <a:solidFill>
              <a:srgbClr val="B482DA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Dynamically conforming program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6F693E-5613-4AFF-99FF-8901DBD56716}"/>
                </a:ext>
              </a:extLst>
            </p:cNvPr>
            <p:cNvSpPr/>
            <p:nvPr/>
          </p:nvSpPr>
          <p:spPr>
            <a:xfrm>
              <a:off x="5398903" y="3866355"/>
              <a:ext cx="6574536" cy="621619"/>
            </a:xfrm>
            <a:prstGeom prst="rect">
              <a:avLst/>
            </a:prstGeom>
            <a:solidFill>
              <a:srgbClr val="B482DA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/>
                <a:t>Model-conforming program</a:t>
              </a: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3502159-1155-4BFF-BACD-0EAC50553FFB}"/>
              </a:ext>
            </a:extLst>
          </p:cNvPr>
          <p:cNvSpPr/>
          <p:nvPr/>
        </p:nvSpPr>
        <p:spPr>
          <a:xfrm>
            <a:off x="7633982" y="1515841"/>
            <a:ext cx="6428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93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1978</Words>
  <Application>Microsoft Office PowerPoint</Application>
  <PresentationFormat>Widescreen</PresentationFormat>
  <Paragraphs>396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Iosevka</vt:lpstr>
      <vt:lpstr>Office Theme</vt:lpstr>
      <vt:lpstr>Finding Bugs in P4 Compilers</vt:lpstr>
      <vt:lpstr>What this talk is about</vt:lpstr>
      <vt:lpstr>What is P4?</vt:lpstr>
      <vt:lpstr>P4: Current Landscape</vt:lpstr>
      <vt:lpstr>Compiler Context: P4C</vt:lpstr>
      <vt:lpstr>Do We Know if P4C Compiles Correctly?</vt:lpstr>
      <vt:lpstr>Stages of Testing a Compiler</vt:lpstr>
      <vt:lpstr>Two Types of Bugs</vt:lpstr>
      <vt:lpstr>How to Find Crash Bugs in P4?</vt:lpstr>
      <vt:lpstr>How to Find Semantic Bugs in P4? </vt:lpstr>
      <vt:lpstr>Why Translation Validation for P4?</vt:lpstr>
      <vt:lpstr>The Gauntlet Framework</vt:lpstr>
      <vt:lpstr>P4: Semantic Representation</vt:lpstr>
      <vt:lpstr>Normalized Z3 Semantics: Example</vt:lpstr>
      <vt:lpstr>The P4-to-Z3 Interpreter</vt:lpstr>
      <vt:lpstr>Technique 1: Bludgeon</vt:lpstr>
      <vt:lpstr>Bludgeon – Design Details</vt:lpstr>
      <vt:lpstr>Technique 2: Gauntlet Validation</vt:lpstr>
      <vt:lpstr>Gauntlet Validation - Details</vt:lpstr>
      <vt:lpstr>Technique 3: Model-based Testing</vt:lpstr>
      <vt:lpstr>Model-based Testing: Details</vt:lpstr>
      <vt:lpstr>Example of a Real Bug</vt:lpstr>
      <vt:lpstr>Tracked Results</vt:lpstr>
      <vt:lpstr>Details: Bug Locations </vt:lpstr>
      <vt:lpstr>Limitations</vt:lpstr>
      <vt:lpstr>Future Work and Ideas</vt:lpstr>
      <vt:lpstr>Summary on Contributions</vt:lpstr>
      <vt:lpstr>BACKUP</vt:lpstr>
      <vt:lpstr>Performance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Subtle Bugs in the P4 Reference Compiler</dc:title>
  <dc:creator>Ruffy</dc:creator>
  <cp:lastModifiedBy>Ruffy</cp:lastModifiedBy>
  <cp:revision>880</cp:revision>
  <dcterms:created xsi:type="dcterms:W3CDTF">2020-03-07T18:16:12Z</dcterms:created>
  <dcterms:modified xsi:type="dcterms:W3CDTF">2020-09-30T17:20:23Z</dcterms:modified>
</cp:coreProperties>
</file>